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1"/>
  </p:sldMasterIdLst>
  <p:notesMasterIdLst>
    <p:notesMasterId r:id="rId14"/>
  </p:notesMasterIdLst>
  <p:handoutMasterIdLst>
    <p:handoutMasterId r:id="rId15"/>
  </p:handoutMasterIdLst>
  <p:sldIdLst>
    <p:sldId id="1053" r:id="rId2"/>
    <p:sldId id="277" r:id="rId3"/>
    <p:sldId id="265" r:id="rId4"/>
    <p:sldId id="279" r:id="rId5"/>
    <p:sldId id="403" r:id="rId6"/>
    <p:sldId id="1070" r:id="rId7"/>
    <p:sldId id="1120" r:id="rId8"/>
    <p:sldId id="1073" r:id="rId9"/>
    <p:sldId id="1086" r:id="rId10"/>
    <p:sldId id="1103" r:id="rId11"/>
    <p:sldId id="1110" r:id="rId12"/>
    <p:sldId id="415" r:id="rId13"/>
  </p:sldIdLst>
  <p:sldSz cx="12192000" cy="6858000"/>
  <p:notesSz cx="6858000" cy="9144000"/>
  <p:embeddedFontLst>
    <p:embeddedFont>
      <p:font typeface="Montserrat Black" panose="00000A00000000000000" pitchFamily="2" charset="0"/>
      <p:bold r:id="rId16"/>
      <p:boldItalic r:id="rId17"/>
    </p:embeddedFont>
    <p:embeddedFont>
      <p:font typeface="Poppins" panose="00000500000000000000" pitchFamily="2" charset="0"/>
      <p:regular r:id="rId18"/>
      <p:bold r:id="rId19"/>
      <p:italic r:id="rId20"/>
      <p:boldItalic r:id="rId21"/>
    </p:embeddedFont>
    <p:embeddedFont>
      <p:font typeface="Poppins SemiBold" panose="00000700000000000000" pitchFamily="2" charset="0"/>
      <p:bold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D5F"/>
    <a:srgbClr val="E41D36"/>
    <a:srgbClr val="EE3146"/>
    <a:srgbClr val="E26E04"/>
    <a:srgbClr val="000000"/>
    <a:srgbClr val="0D0D0D"/>
    <a:srgbClr val="D7B5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A4C63F-0F10-A67B-630F-9DC1615C2F46}" v="50" dt="2025-08-25T11:49:07.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9281" autoAdjust="0"/>
  </p:normalViewPr>
  <p:slideViewPr>
    <p:cSldViewPr snapToGrid="0">
      <p:cViewPr varScale="1">
        <p:scale>
          <a:sx n="56" d="100"/>
          <a:sy n="56" d="100"/>
        </p:scale>
        <p:origin x="1196" y="56"/>
      </p:cViewPr>
      <p:guideLst/>
    </p:cSldViewPr>
  </p:slideViewPr>
  <p:notesTextViewPr>
    <p:cViewPr>
      <p:scale>
        <a:sx n="1" d="1"/>
        <a:sy n="1" d="1"/>
      </p:scale>
      <p:origin x="0" y="0"/>
    </p:cViewPr>
  </p:notesTextViewPr>
  <p:notesViewPr>
    <p:cSldViewPr snapToGrid="0">
      <p:cViewPr varScale="1">
        <p:scale>
          <a:sx n="89" d="100"/>
          <a:sy n="89" d="100"/>
        </p:scale>
        <p:origin x="379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0D672C-CF6D-904B-B0C2-AADEDB8C53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F0175C72-0C20-7C6A-F564-5196867D7C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AEDA8-F1C9-4742-8CDC-FE9160E4FCBC}" type="datetimeFigureOut">
              <a:rPr lang="en-IN" smtClean="0"/>
              <a:t>25-08-2025</a:t>
            </a:fld>
            <a:endParaRPr lang="en-IN"/>
          </a:p>
        </p:txBody>
      </p:sp>
      <p:sp>
        <p:nvSpPr>
          <p:cNvPr id="4" name="Footer Placeholder 3">
            <a:extLst>
              <a:ext uri="{FF2B5EF4-FFF2-40B4-BE49-F238E27FC236}">
                <a16:creationId xmlns:a16="http://schemas.microsoft.com/office/drawing/2014/main" id="{C8C74694-05FA-39EB-0D92-16ED32A05E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5C08ACAA-7814-ECB1-38CC-CBB608E5F9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B1FEED-3E5A-41EF-9587-F9145CB1D4E3}" type="slidenum">
              <a:rPr lang="en-IN" smtClean="0"/>
              <a:t>‹#›</a:t>
            </a:fld>
            <a:endParaRPr lang="en-IN"/>
          </a:p>
        </p:txBody>
      </p:sp>
    </p:spTree>
    <p:extLst>
      <p:ext uri="{BB962C8B-B14F-4D97-AF65-F5344CB8AC3E}">
        <p14:creationId xmlns:p14="http://schemas.microsoft.com/office/powerpoint/2010/main" val="2724035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340AE-ED83-4FE1-B883-414C9FED6AA8}" type="datetimeFigureOut">
              <a:rPr lang="en-GB" smtClean="0"/>
              <a:t>25/08/2025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DA2EC-8809-4957-8DD7-CC498C5D6626}" type="slidenum">
              <a:rPr lang="en-GB" smtClean="0"/>
              <a:t>‹#›</a:t>
            </a:fld>
            <a:endParaRPr lang="en-GB"/>
          </a:p>
        </p:txBody>
      </p:sp>
    </p:spTree>
    <p:extLst>
      <p:ext uri="{BB962C8B-B14F-4D97-AF65-F5344CB8AC3E}">
        <p14:creationId xmlns:p14="http://schemas.microsoft.com/office/powerpoint/2010/main" val="3054841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C31BA-67D8-413F-A5DD-028125073D1D}" type="slidenum">
              <a:rPr lang="en-US" smtClean="0"/>
              <a:t>30</a:t>
            </a:fld>
            <a:endParaRPr lang="en-US" dirty="0"/>
          </a:p>
        </p:txBody>
      </p:sp>
    </p:spTree>
    <p:extLst>
      <p:ext uri="{BB962C8B-B14F-4D97-AF65-F5344CB8AC3E}">
        <p14:creationId xmlns:p14="http://schemas.microsoft.com/office/powerpoint/2010/main" val="238739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B6D78-30A9-A083-1578-2391994204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2A3B22-8415-8271-DB38-CA6D0E0D6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7B7DAF-2055-E2F4-5497-DE607E86EBF5}"/>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5" name="Footer Placeholder 4">
            <a:extLst>
              <a:ext uri="{FF2B5EF4-FFF2-40B4-BE49-F238E27FC236}">
                <a16:creationId xmlns:a16="http://schemas.microsoft.com/office/drawing/2014/main" id="{A37B3258-463B-4529-7569-1B3E432C09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A8F7FA-A7D5-D2D0-690F-1F5993AB729A}"/>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678650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6B3A-D4FA-8BEB-A016-BF061907FE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A819FA-F5CE-EDD5-C32B-D773230F1F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AD02A6-91D9-A454-6C4F-E3D234712090}"/>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5" name="Footer Placeholder 4">
            <a:extLst>
              <a:ext uri="{FF2B5EF4-FFF2-40B4-BE49-F238E27FC236}">
                <a16:creationId xmlns:a16="http://schemas.microsoft.com/office/drawing/2014/main" id="{C99CE0FE-F35F-7EC5-9592-7A51E017AA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85ACD-F916-343D-1C28-54272F93802E}"/>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424786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79A897-DB42-7508-8B34-9808C8D47E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F45350-7C88-AED8-1A1A-8B29599CC8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AD4451-0D55-D54C-8C59-AEF3C32EBF2C}"/>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5" name="Footer Placeholder 4">
            <a:extLst>
              <a:ext uri="{FF2B5EF4-FFF2-40B4-BE49-F238E27FC236}">
                <a16:creationId xmlns:a16="http://schemas.microsoft.com/office/drawing/2014/main" id="{00B623EF-D2E5-5230-89C4-359B982168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31E63E-C5C2-860E-BFD3-48E756D3E626}"/>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2034640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1534-9D13-43E9-BC8B-5694C28527ED}"/>
              </a:ext>
            </a:extLst>
          </p:cNvPr>
          <p:cNvSpPr>
            <a:spLocks noGrp="1"/>
          </p:cNvSpPr>
          <p:nvPr>
            <p:ph type="title" hasCustomPrompt="1"/>
          </p:nvPr>
        </p:nvSpPr>
        <p:spPr>
          <a:xfrm>
            <a:off x="495740" y="308701"/>
            <a:ext cx="5238312" cy="853353"/>
          </a:xfrm>
        </p:spPr>
        <p:txBody>
          <a:bodyPr>
            <a:noAutofit/>
          </a:bodyPr>
          <a:lstStyle>
            <a:lvl1pPr>
              <a:defRPr sz="2956" b="1"/>
            </a:lvl1pPr>
          </a:lstStyle>
          <a:p>
            <a:r>
              <a:rPr lang="en-US" dirty="0"/>
              <a:t>CLICK TO EDIT MASTER TITLE STYLE</a:t>
            </a:r>
          </a:p>
        </p:txBody>
      </p:sp>
      <p:sp>
        <p:nvSpPr>
          <p:cNvPr id="3" name="Date Placeholder 2">
            <a:extLst>
              <a:ext uri="{FF2B5EF4-FFF2-40B4-BE49-F238E27FC236}">
                <a16:creationId xmlns:a16="http://schemas.microsoft.com/office/drawing/2014/main" id="{F63A8573-17E8-4191-86F9-ABE0BA27938B}"/>
              </a:ext>
            </a:extLst>
          </p:cNvPr>
          <p:cNvSpPr>
            <a:spLocks noGrp="1"/>
          </p:cNvSpPr>
          <p:nvPr>
            <p:ph type="dt" sz="half" idx="10"/>
          </p:nvPr>
        </p:nvSpPr>
        <p:spPr/>
        <p:txBody>
          <a:bodyPr/>
          <a:lstStyle/>
          <a:p>
            <a:fld id="{74929172-4BF7-429F-BA25-7E9D1A4215EE}" type="datetimeFigureOut">
              <a:rPr lang="en-US" noProof="0" smtClean="0"/>
              <a:t>8/25/2025</a:t>
            </a:fld>
            <a:endParaRPr lang="en-US" noProof="0" dirty="0"/>
          </a:p>
        </p:txBody>
      </p:sp>
      <p:sp>
        <p:nvSpPr>
          <p:cNvPr id="4" name="Footer Placeholder 3">
            <a:extLst>
              <a:ext uri="{FF2B5EF4-FFF2-40B4-BE49-F238E27FC236}">
                <a16:creationId xmlns:a16="http://schemas.microsoft.com/office/drawing/2014/main" id="{83D92FA6-D8B1-4403-B9DD-E60A4F351012}"/>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70C2CB2D-6860-4817-B66C-9C44DC4CAE22}"/>
              </a:ext>
            </a:extLst>
          </p:cNvPr>
          <p:cNvSpPr>
            <a:spLocks noGrp="1"/>
          </p:cNvSpPr>
          <p:nvPr>
            <p:ph type="sldNum" sz="quarter" idx="12"/>
          </p:nvPr>
        </p:nvSpPr>
        <p:spPr/>
        <p:txBody>
          <a:bodyPr/>
          <a:lstStyle/>
          <a:p>
            <a:fld id="{7966EA62-41C5-4F9A-A915-5B0BC739C923}" type="slidenum">
              <a:rPr lang="en-US" noProof="0" smtClean="0"/>
              <a:t>‹#›</a:t>
            </a:fld>
            <a:endParaRPr lang="en-US" noProof="0" dirty="0"/>
          </a:p>
        </p:txBody>
      </p:sp>
      <p:sp>
        <p:nvSpPr>
          <p:cNvPr id="8" name="Text Placeholder 7">
            <a:extLst>
              <a:ext uri="{FF2B5EF4-FFF2-40B4-BE49-F238E27FC236}">
                <a16:creationId xmlns:a16="http://schemas.microsoft.com/office/drawing/2014/main" id="{183C82E0-1F49-4A07-A8B3-E2F2CBAC03B1}"/>
              </a:ext>
            </a:extLst>
          </p:cNvPr>
          <p:cNvSpPr>
            <a:spLocks noGrp="1"/>
          </p:cNvSpPr>
          <p:nvPr>
            <p:ph type="body" sz="quarter" idx="13"/>
          </p:nvPr>
        </p:nvSpPr>
        <p:spPr>
          <a:xfrm>
            <a:off x="495738" y="979487"/>
            <a:ext cx="3581400" cy="365126"/>
          </a:xfrm>
        </p:spPr>
        <p:txBody>
          <a:bodyPr>
            <a:noAutofit/>
          </a:bodyPr>
          <a:lstStyle>
            <a:lvl1pPr marL="0" indent="0">
              <a:spcBef>
                <a:spcPts val="739"/>
              </a:spcBef>
              <a:buNone/>
              <a:defRPr sz="1642" b="1">
                <a:latin typeface="+mj-lt"/>
              </a:defRPr>
            </a:lvl1pPr>
          </a:lstStyle>
          <a:p>
            <a:pPr lvl="0"/>
            <a:r>
              <a:rPr lang="en-US"/>
              <a:t>Click to edit Master text styles</a:t>
            </a:r>
          </a:p>
        </p:txBody>
      </p:sp>
    </p:spTree>
    <p:extLst>
      <p:ext uri="{BB962C8B-B14F-4D97-AF65-F5344CB8AC3E}">
        <p14:creationId xmlns:p14="http://schemas.microsoft.com/office/powerpoint/2010/main" val="478432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1534-9D13-43E9-BC8B-5694C28527ED}"/>
              </a:ext>
            </a:extLst>
          </p:cNvPr>
          <p:cNvSpPr>
            <a:spLocks noGrp="1"/>
          </p:cNvSpPr>
          <p:nvPr>
            <p:ph type="title" hasCustomPrompt="1"/>
          </p:nvPr>
        </p:nvSpPr>
        <p:spPr>
          <a:xfrm>
            <a:off x="495740" y="308701"/>
            <a:ext cx="5238312" cy="853353"/>
          </a:xfrm>
        </p:spPr>
        <p:txBody>
          <a:bodyPr>
            <a:noAutofit/>
          </a:bodyPr>
          <a:lstStyle>
            <a:lvl1pPr>
              <a:defRPr sz="2956" b="1"/>
            </a:lvl1pPr>
          </a:lstStyle>
          <a:p>
            <a:r>
              <a:rPr lang="en-US" dirty="0"/>
              <a:t>CLICK TO EDIT MASTER TITLE STYLE</a:t>
            </a:r>
          </a:p>
        </p:txBody>
      </p:sp>
      <p:sp>
        <p:nvSpPr>
          <p:cNvPr id="3" name="Date Placeholder 2">
            <a:extLst>
              <a:ext uri="{FF2B5EF4-FFF2-40B4-BE49-F238E27FC236}">
                <a16:creationId xmlns:a16="http://schemas.microsoft.com/office/drawing/2014/main" id="{F63A8573-17E8-4191-86F9-ABE0BA27938B}"/>
              </a:ext>
            </a:extLst>
          </p:cNvPr>
          <p:cNvSpPr>
            <a:spLocks noGrp="1"/>
          </p:cNvSpPr>
          <p:nvPr>
            <p:ph type="dt" sz="half" idx="10"/>
          </p:nvPr>
        </p:nvSpPr>
        <p:spPr/>
        <p:txBody>
          <a:bodyPr/>
          <a:lstStyle/>
          <a:p>
            <a:fld id="{74929172-4BF7-429F-BA25-7E9D1A4215EE}" type="datetimeFigureOut">
              <a:rPr lang="en-US" noProof="0" smtClean="0"/>
              <a:t>8/25/2025</a:t>
            </a:fld>
            <a:endParaRPr lang="en-US" noProof="0" dirty="0"/>
          </a:p>
        </p:txBody>
      </p:sp>
      <p:sp>
        <p:nvSpPr>
          <p:cNvPr id="4" name="Footer Placeholder 3">
            <a:extLst>
              <a:ext uri="{FF2B5EF4-FFF2-40B4-BE49-F238E27FC236}">
                <a16:creationId xmlns:a16="http://schemas.microsoft.com/office/drawing/2014/main" id="{83D92FA6-D8B1-4403-B9DD-E60A4F351012}"/>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70C2CB2D-6860-4817-B66C-9C44DC4CAE22}"/>
              </a:ext>
            </a:extLst>
          </p:cNvPr>
          <p:cNvSpPr>
            <a:spLocks noGrp="1"/>
          </p:cNvSpPr>
          <p:nvPr>
            <p:ph type="sldNum" sz="quarter" idx="12"/>
          </p:nvPr>
        </p:nvSpPr>
        <p:spPr/>
        <p:txBody>
          <a:bodyPr/>
          <a:lstStyle/>
          <a:p>
            <a:fld id="{7966EA62-41C5-4F9A-A915-5B0BC739C923}" type="slidenum">
              <a:rPr lang="en-US" noProof="0" smtClean="0"/>
              <a:t>‹#›</a:t>
            </a:fld>
            <a:endParaRPr lang="en-US" noProof="0" dirty="0"/>
          </a:p>
        </p:txBody>
      </p:sp>
      <p:sp>
        <p:nvSpPr>
          <p:cNvPr id="8" name="Text Placeholder 7">
            <a:extLst>
              <a:ext uri="{FF2B5EF4-FFF2-40B4-BE49-F238E27FC236}">
                <a16:creationId xmlns:a16="http://schemas.microsoft.com/office/drawing/2014/main" id="{183C82E0-1F49-4A07-A8B3-E2F2CBAC03B1}"/>
              </a:ext>
            </a:extLst>
          </p:cNvPr>
          <p:cNvSpPr>
            <a:spLocks noGrp="1"/>
          </p:cNvSpPr>
          <p:nvPr>
            <p:ph type="body" sz="quarter" idx="13"/>
          </p:nvPr>
        </p:nvSpPr>
        <p:spPr>
          <a:xfrm>
            <a:off x="495738" y="979487"/>
            <a:ext cx="3581400" cy="365126"/>
          </a:xfrm>
        </p:spPr>
        <p:txBody>
          <a:bodyPr>
            <a:noAutofit/>
          </a:bodyPr>
          <a:lstStyle>
            <a:lvl1pPr marL="0" indent="0">
              <a:spcBef>
                <a:spcPts val="739"/>
              </a:spcBef>
              <a:buNone/>
              <a:defRPr sz="1642" b="1">
                <a:latin typeface="+mj-lt"/>
              </a:defRPr>
            </a:lvl1pPr>
          </a:lstStyle>
          <a:p>
            <a:pPr lvl="0"/>
            <a:r>
              <a:rPr lang="en-US"/>
              <a:t>Click to edit Master text styles</a:t>
            </a:r>
          </a:p>
        </p:txBody>
      </p:sp>
    </p:spTree>
    <p:extLst>
      <p:ext uri="{BB962C8B-B14F-4D97-AF65-F5344CB8AC3E}">
        <p14:creationId xmlns:p14="http://schemas.microsoft.com/office/powerpoint/2010/main" val="343163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1D3F-493F-8104-884F-396CA74ED18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EB3DFCB-E2B8-ECDD-7D06-09B1704879B4}"/>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4" name="Footer Placeholder 3">
            <a:extLst>
              <a:ext uri="{FF2B5EF4-FFF2-40B4-BE49-F238E27FC236}">
                <a16:creationId xmlns:a16="http://schemas.microsoft.com/office/drawing/2014/main" id="{7773DF6B-AFDC-0200-46A9-65113AF449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1B407B2-7573-58E4-A61A-9C4723ACFDEE}"/>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186601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9" name="Picture 48" descr="A person standing in front of a white wall&#10;&#10;Description automatically generated">
            <a:extLst>
              <a:ext uri="{FF2B5EF4-FFF2-40B4-BE49-F238E27FC236}">
                <a16:creationId xmlns:a16="http://schemas.microsoft.com/office/drawing/2014/main" id="{5B7A52B5-6126-8D87-8E44-A177E8052B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Content Placeholder 17">
            <a:extLst>
              <a:ext uri="{FF2B5EF4-FFF2-40B4-BE49-F238E27FC236}">
                <a16:creationId xmlns:a16="http://schemas.microsoft.com/office/drawing/2014/main" id="{A2561216-4DB2-231A-4749-270FEFF6EF43}"/>
              </a:ext>
            </a:extLst>
          </p:cNvPr>
          <p:cNvSpPr>
            <a:spLocks noGrp="1"/>
          </p:cNvSpPr>
          <p:nvPr>
            <p:ph sz="quarter" idx="10" hasCustomPrompt="1"/>
          </p:nvPr>
        </p:nvSpPr>
        <p:spPr>
          <a:xfrm>
            <a:off x="711200" y="944552"/>
            <a:ext cx="7924800" cy="490537"/>
          </a:xfrm>
        </p:spPr>
        <p:txBody>
          <a:bodyPr/>
          <a:lstStyle>
            <a:lvl1pPr marL="0" indent="0">
              <a:buNone/>
              <a:defRPr>
                <a:latin typeface="Poppins SemiBold" panose="00000700000000000000" pitchFamily="2" charset="0"/>
                <a:cs typeface="Poppins SemiBold" panose="00000700000000000000" pitchFamily="2" charset="0"/>
              </a:defRPr>
            </a:lvl1pPr>
            <a:lvl2pPr>
              <a:defRPr>
                <a:latin typeface="Poppins" panose="00000500000000000000" pitchFamily="2" charset="0"/>
                <a:cs typeface="Poppins" panose="00000500000000000000" pitchFamily="2" charset="0"/>
              </a:defRPr>
            </a:lvl2pPr>
            <a:lvl3pPr>
              <a:defRPr>
                <a:latin typeface="Poppins" panose="00000500000000000000" pitchFamily="2" charset="0"/>
                <a:cs typeface="Poppins" panose="00000500000000000000" pitchFamily="2" charset="0"/>
              </a:defRPr>
            </a:lvl3pPr>
            <a:lvl4pPr>
              <a:defRPr>
                <a:latin typeface="Poppins" panose="00000500000000000000" pitchFamily="2" charset="0"/>
                <a:cs typeface="Poppins" panose="00000500000000000000" pitchFamily="2" charset="0"/>
              </a:defRPr>
            </a:lvl4pPr>
            <a:lvl5pPr>
              <a:defRPr>
                <a:latin typeface="Poppins" panose="00000500000000000000" pitchFamily="2" charset="0"/>
                <a:cs typeface="Poppins" panose="00000500000000000000" pitchFamily="2" charset="0"/>
              </a:defRPr>
            </a:lvl5pPr>
          </a:lstStyle>
          <a:p>
            <a:pPr lvl="0"/>
            <a:r>
              <a:rPr lang="en-US" dirty="0"/>
              <a:t>Heading</a:t>
            </a:r>
          </a:p>
        </p:txBody>
      </p:sp>
      <p:sp>
        <p:nvSpPr>
          <p:cNvPr id="42" name="Text Placeholder 7">
            <a:extLst>
              <a:ext uri="{FF2B5EF4-FFF2-40B4-BE49-F238E27FC236}">
                <a16:creationId xmlns:a16="http://schemas.microsoft.com/office/drawing/2014/main" id="{F840998B-D27C-6C9D-5A71-AAFE072812FE}"/>
              </a:ext>
            </a:extLst>
          </p:cNvPr>
          <p:cNvSpPr>
            <a:spLocks noGrp="1"/>
          </p:cNvSpPr>
          <p:nvPr>
            <p:ph type="body" sz="quarter" idx="15"/>
          </p:nvPr>
        </p:nvSpPr>
        <p:spPr>
          <a:xfrm>
            <a:off x="711200" y="1842730"/>
            <a:ext cx="4737100" cy="405164"/>
          </a:xfrm>
        </p:spPr>
        <p:txBody>
          <a:bodyPr>
            <a:noAutofit/>
          </a:bodyPr>
          <a:lstStyle>
            <a:lvl1pPr marL="0" indent="0">
              <a:spcBef>
                <a:spcPts val="739"/>
              </a:spcBef>
              <a:buNone/>
              <a:defRPr sz="1800" b="0">
                <a:solidFill>
                  <a:srgbClr val="E41D36"/>
                </a:solidFill>
                <a:latin typeface="Poppins SemiBold" panose="00000700000000000000" pitchFamily="2" charset="0"/>
                <a:cs typeface="Poppins SemiBold" panose="00000700000000000000" pitchFamily="2" charset="0"/>
              </a:defRPr>
            </a:lvl1pPr>
          </a:lstStyle>
          <a:p>
            <a:pPr lvl="0"/>
            <a:r>
              <a:rPr lang="en-US"/>
              <a:t>Click to edit Master text styles</a:t>
            </a:r>
          </a:p>
        </p:txBody>
      </p:sp>
      <p:sp>
        <p:nvSpPr>
          <p:cNvPr id="43" name="Text Placeholder 7">
            <a:extLst>
              <a:ext uri="{FF2B5EF4-FFF2-40B4-BE49-F238E27FC236}">
                <a16:creationId xmlns:a16="http://schemas.microsoft.com/office/drawing/2014/main" id="{1C1AB278-D492-4AD3-8362-EC1BAC0336E5}"/>
              </a:ext>
            </a:extLst>
          </p:cNvPr>
          <p:cNvSpPr>
            <a:spLocks noGrp="1"/>
          </p:cNvSpPr>
          <p:nvPr>
            <p:ph type="body" sz="quarter" idx="16"/>
          </p:nvPr>
        </p:nvSpPr>
        <p:spPr>
          <a:xfrm>
            <a:off x="711200" y="3886588"/>
            <a:ext cx="4737100" cy="405164"/>
          </a:xfrm>
        </p:spPr>
        <p:txBody>
          <a:bodyPr>
            <a:noAutofit/>
          </a:bodyPr>
          <a:lstStyle>
            <a:lvl1pPr marL="0" indent="0">
              <a:spcBef>
                <a:spcPts val="739"/>
              </a:spcBef>
              <a:buNone/>
              <a:defRPr sz="1800" b="0">
                <a:solidFill>
                  <a:srgbClr val="E41D36"/>
                </a:solidFill>
                <a:latin typeface="Poppins SemiBold" panose="00000700000000000000" pitchFamily="2" charset="0"/>
                <a:cs typeface="Poppins SemiBold" panose="00000700000000000000" pitchFamily="2" charset="0"/>
              </a:defRPr>
            </a:lvl1pPr>
          </a:lstStyle>
          <a:p>
            <a:pPr lvl="0"/>
            <a:r>
              <a:rPr lang="en-US"/>
              <a:t>Click to edit Master text styles</a:t>
            </a:r>
          </a:p>
        </p:txBody>
      </p:sp>
      <p:sp>
        <p:nvSpPr>
          <p:cNvPr id="44" name="Text Placeholder 3">
            <a:extLst>
              <a:ext uri="{FF2B5EF4-FFF2-40B4-BE49-F238E27FC236}">
                <a16:creationId xmlns:a16="http://schemas.microsoft.com/office/drawing/2014/main" id="{87D97A40-3380-3E62-D72D-469B03E9A00D}"/>
              </a:ext>
            </a:extLst>
          </p:cNvPr>
          <p:cNvSpPr>
            <a:spLocks noGrp="1"/>
          </p:cNvSpPr>
          <p:nvPr>
            <p:ph type="body" sz="half" idx="2"/>
          </p:nvPr>
        </p:nvSpPr>
        <p:spPr>
          <a:xfrm>
            <a:off x="715963" y="2379641"/>
            <a:ext cx="8174037" cy="1239860"/>
          </a:xfrm>
        </p:spPr>
        <p:txBody>
          <a:bodyPr>
            <a:normAutofit/>
          </a:bodyPr>
          <a:lstStyle>
            <a:lvl1pPr marL="0" indent="0">
              <a:buNone/>
              <a:defRPr sz="1400">
                <a:latin typeface="Poppins" panose="000005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7" name="Text Placeholder 46">
            <a:extLst>
              <a:ext uri="{FF2B5EF4-FFF2-40B4-BE49-F238E27FC236}">
                <a16:creationId xmlns:a16="http://schemas.microsoft.com/office/drawing/2014/main" id="{242906CC-AFCC-9CC4-3869-230FFBD5D467}"/>
              </a:ext>
            </a:extLst>
          </p:cNvPr>
          <p:cNvSpPr>
            <a:spLocks noGrp="1"/>
          </p:cNvSpPr>
          <p:nvPr>
            <p:ph type="body" sz="quarter" idx="17"/>
          </p:nvPr>
        </p:nvSpPr>
        <p:spPr>
          <a:xfrm>
            <a:off x="711200" y="4505533"/>
            <a:ext cx="8928100" cy="1493609"/>
          </a:xfrm>
        </p:spPr>
        <p:txBody>
          <a:bodyPr>
            <a:normAutofit/>
          </a:bodyPr>
          <a:lstStyle>
            <a:lvl1pPr marL="228600" indent="-228600">
              <a:buFontTx/>
              <a:buBlip>
                <a:blip r:embed="rId3"/>
              </a:buBlip>
              <a:defRPr sz="1400">
                <a:latin typeface="Poppins" panose="00000500000000000000" pitchFamily="2" charset="0"/>
                <a:cs typeface="Poppins" panose="000005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351293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1030-E3E5-2B2C-568B-F525CD355E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B046BC-09AB-5BE0-B192-01E3A710C4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09A879-0086-73F5-C1F1-DDB8236FA83E}"/>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5" name="Footer Placeholder 4">
            <a:extLst>
              <a:ext uri="{FF2B5EF4-FFF2-40B4-BE49-F238E27FC236}">
                <a16:creationId xmlns:a16="http://schemas.microsoft.com/office/drawing/2014/main" id="{60BF36BF-A17E-37CD-28EC-0B39A6AAA8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AE625D-1BE2-65E1-A34E-767B3C92A64C}"/>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4185447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1BAAB-D6FA-676C-6130-E9B47423F1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FE227D-AC51-A3FB-8537-928036DC2C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C50B134-E5E3-FE12-6F65-C3C9B4902A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E066E5-3DA8-0443-1DB0-4F09B83C0B20}"/>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6" name="Footer Placeholder 5">
            <a:extLst>
              <a:ext uri="{FF2B5EF4-FFF2-40B4-BE49-F238E27FC236}">
                <a16:creationId xmlns:a16="http://schemas.microsoft.com/office/drawing/2014/main" id="{C0EECC02-4354-BC8B-0B4E-62714AD982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DCB7A1-85EA-2ADF-A88B-5654361B3E9C}"/>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393256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5957-6AA0-AEC4-36A2-F00EB4A359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C5F3C2-7E5E-CB58-A7C3-49CD79B552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D6B62C-49F9-BB5B-75DF-E1D1792490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9376AF-A09C-D239-985E-57DD7B404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1ED7E-F231-CA0E-E906-A0F55CE18D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F63B9E-08B9-DE6F-0A4E-EC6AA211244A}"/>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8" name="Footer Placeholder 7">
            <a:extLst>
              <a:ext uri="{FF2B5EF4-FFF2-40B4-BE49-F238E27FC236}">
                <a16:creationId xmlns:a16="http://schemas.microsoft.com/office/drawing/2014/main" id="{FA4B3292-E697-AEC5-ADFA-C6EC6D3103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D83522-1914-DBA5-069E-065EC33ED944}"/>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853060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5249-AFA3-45F1-A002-B03F51E405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7ED7D1D-9CF3-D67B-7895-89BD3BAA16F0}"/>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4" name="Footer Placeholder 3">
            <a:extLst>
              <a:ext uri="{FF2B5EF4-FFF2-40B4-BE49-F238E27FC236}">
                <a16:creationId xmlns:a16="http://schemas.microsoft.com/office/drawing/2014/main" id="{8CCFFDD3-493F-D23B-75C9-C18F4841D9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47896F-1750-14E8-121E-20563C9B091F}"/>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88965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1399C-D9F7-4220-6802-530C4EDDBBAB}"/>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3" name="Footer Placeholder 2">
            <a:extLst>
              <a:ext uri="{FF2B5EF4-FFF2-40B4-BE49-F238E27FC236}">
                <a16:creationId xmlns:a16="http://schemas.microsoft.com/office/drawing/2014/main" id="{4AEF3D30-07E0-89AE-C461-4BA0B25800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28BFAF-FABC-5FEA-9913-5BC69674B404}"/>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3866777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BD68-9962-1333-00E1-B3B6390A8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7C7157-B505-4EBE-1073-EDBE8DED93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1CE631-D1CC-F070-2F16-7FE8C2808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8374A-0A9E-6745-D9F1-71D52AE4D3CA}"/>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6" name="Footer Placeholder 5">
            <a:extLst>
              <a:ext uri="{FF2B5EF4-FFF2-40B4-BE49-F238E27FC236}">
                <a16:creationId xmlns:a16="http://schemas.microsoft.com/office/drawing/2014/main" id="{6FE20D59-F44E-917B-7B72-247E56A9FB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0BE3D2-8A07-CC23-AE81-05DF9BA38D26}"/>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4118074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F711-F118-8868-B2F6-AC5EF1999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7AEF815-4A2B-97DD-43BA-59D736B33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78E47F49-94AB-FDE6-3D37-A650B9904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016C10-0374-55E4-4C61-8D563A18D4EF}"/>
              </a:ext>
            </a:extLst>
          </p:cNvPr>
          <p:cNvSpPr>
            <a:spLocks noGrp="1"/>
          </p:cNvSpPr>
          <p:nvPr>
            <p:ph type="dt" sz="half" idx="10"/>
          </p:nvPr>
        </p:nvSpPr>
        <p:spPr/>
        <p:txBody>
          <a:bodyPr/>
          <a:lstStyle/>
          <a:p>
            <a:fld id="{BD413CB0-ED2E-4875-B8A2-60E073758562}" type="datetimeFigureOut">
              <a:rPr lang="en-GB" smtClean="0"/>
              <a:t>25/08/2025</a:t>
            </a:fld>
            <a:endParaRPr lang="en-GB"/>
          </a:p>
        </p:txBody>
      </p:sp>
      <p:sp>
        <p:nvSpPr>
          <p:cNvPr id="6" name="Footer Placeholder 5">
            <a:extLst>
              <a:ext uri="{FF2B5EF4-FFF2-40B4-BE49-F238E27FC236}">
                <a16:creationId xmlns:a16="http://schemas.microsoft.com/office/drawing/2014/main" id="{036C9A4F-A26D-BFDF-DEA2-2DCD420851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A490DC-FC22-F198-B153-D233EFACE531}"/>
              </a:ext>
            </a:extLst>
          </p:cNvPr>
          <p:cNvSpPr>
            <a:spLocks noGrp="1"/>
          </p:cNvSpPr>
          <p:nvPr>
            <p:ph type="sldNum" sz="quarter" idx="12"/>
          </p:nvPr>
        </p:nvSpPr>
        <p:spPr/>
        <p:txBody>
          <a:bodyPr/>
          <a:lstStyle/>
          <a:p>
            <a:fld id="{C56DF74E-B421-4C44-A628-E5E513FF0781}" type="slidenum">
              <a:rPr lang="en-GB" smtClean="0"/>
              <a:t>‹#›</a:t>
            </a:fld>
            <a:endParaRPr lang="en-GB"/>
          </a:p>
        </p:txBody>
      </p:sp>
    </p:spTree>
    <p:extLst>
      <p:ext uri="{BB962C8B-B14F-4D97-AF65-F5344CB8AC3E}">
        <p14:creationId xmlns:p14="http://schemas.microsoft.com/office/powerpoint/2010/main" val="3932550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603CF6-4822-8930-C426-41633051D7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51C46D-F88A-6D56-F961-2208CFFC6B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9749CC-25B9-67F6-986E-C226A47C40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413CB0-ED2E-4875-B8A2-60E073758562}" type="datetimeFigureOut">
              <a:rPr lang="en-GB" smtClean="0"/>
              <a:t>25/08/2025</a:t>
            </a:fld>
            <a:endParaRPr lang="en-GB"/>
          </a:p>
        </p:txBody>
      </p:sp>
      <p:sp>
        <p:nvSpPr>
          <p:cNvPr id="5" name="Footer Placeholder 4">
            <a:extLst>
              <a:ext uri="{FF2B5EF4-FFF2-40B4-BE49-F238E27FC236}">
                <a16:creationId xmlns:a16="http://schemas.microsoft.com/office/drawing/2014/main" id="{935364CC-57D3-210B-514D-06013B7B3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C96CBA-540E-2CE3-3EFB-A761658F27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DF74E-B421-4C44-A628-E5E513FF0781}" type="slidenum">
              <a:rPr lang="en-GB" smtClean="0"/>
              <a:t>‹#›</a:t>
            </a:fld>
            <a:endParaRPr lang="en-GB"/>
          </a:p>
        </p:txBody>
      </p:sp>
    </p:spTree>
    <p:extLst>
      <p:ext uri="{BB962C8B-B14F-4D97-AF65-F5344CB8AC3E}">
        <p14:creationId xmlns:p14="http://schemas.microsoft.com/office/powerpoint/2010/main" val="15138039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73"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6.sv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798">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7671659E-3DDC-3BC1-833A-7BA3BCF758F3}"/>
              </a:ext>
            </a:extLst>
          </p:cNvPr>
          <p:cNvSpPr/>
          <p:nvPr/>
        </p:nvSpPr>
        <p:spPr>
          <a:xfrm>
            <a:off x="960" y="850"/>
            <a:ext cx="12191045" cy="6857149"/>
          </a:xfrm>
          <a:custGeom>
            <a:avLst/>
            <a:gdLst>
              <a:gd name="f0" fmla="val 10800000"/>
              <a:gd name="f1" fmla="val 5400000"/>
              <a:gd name="f2" fmla="val 180"/>
              <a:gd name="f3" fmla="val w"/>
              <a:gd name="f4" fmla="val h"/>
              <a:gd name="f5" fmla="val 0"/>
              <a:gd name="f6" fmla="val 12209619"/>
              <a:gd name="f7" fmla="val 6873715"/>
              <a:gd name="f8" fmla="val 12209620"/>
              <a:gd name="f9" fmla="val 6873716"/>
              <a:gd name="f10" fmla="+- 0 0 -90"/>
              <a:gd name="f11" fmla="*/ f3 1 12209619"/>
              <a:gd name="f12" fmla="*/ f4 1 6873715"/>
              <a:gd name="f13" fmla="+- f7 0 f5"/>
              <a:gd name="f14" fmla="+- f6 0 f5"/>
              <a:gd name="f15" fmla="*/ f10 f0 1"/>
              <a:gd name="f16" fmla="*/ f14 1 12209619"/>
              <a:gd name="f17" fmla="*/ f13 1 6873715"/>
              <a:gd name="f18" fmla="*/ 0 f14 1"/>
              <a:gd name="f19" fmla="*/ 0 f13 1"/>
              <a:gd name="f20" fmla="*/ 12209620 f14 1"/>
              <a:gd name="f21" fmla="*/ 6873716 f13 1"/>
              <a:gd name="f22" fmla="*/ f15 1 f2"/>
              <a:gd name="f23" fmla="*/ f18 1 12209619"/>
              <a:gd name="f24" fmla="*/ f19 1 6873715"/>
              <a:gd name="f25" fmla="*/ f20 1 12209619"/>
              <a:gd name="f26" fmla="*/ f21 1 6873715"/>
              <a:gd name="f27" fmla="*/ f5 1 f16"/>
              <a:gd name="f28" fmla="*/ f6 1 f16"/>
              <a:gd name="f29" fmla="*/ f5 1 f17"/>
              <a:gd name="f30" fmla="*/ f7 1 f17"/>
              <a:gd name="f31" fmla="+- f22 0 f1"/>
              <a:gd name="f32" fmla="*/ f23 1 f16"/>
              <a:gd name="f33" fmla="*/ f24 1 f17"/>
              <a:gd name="f34" fmla="*/ f25 1 f16"/>
              <a:gd name="f35" fmla="*/ f26 1 f17"/>
              <a:gd name="f36" fmla="*/ f27 f11 1"/>
              <a:gd name="f37" fmla="*/ f28 f11 1"/>
              <a:gd name="f38" fmla="*/ f30 f12 1"/>
              <a:gd name="f39" fmla="*/ f29 f12 1"/>
              <a:gd name="f40" fmla="*/ f32 f11 1"/>
              <a:gd name="f41" fmla="*/ f33 f12 1"/>
              <a:gd name="f42" fmla="*/ f34 f11 1"/>
              <a:gd name="f43" fmla="*/ f35 f12 1"/>
            </a:gdLst>
            <a:ahLst/>
            <a:cxnLst>
              <a:cxn ang="3cd4">
                <a:pos x="hc" y="t"/>
              </a:cxn>
              <a:cxn ang="0">
                <a:pos x="r" y="vc"/>
              </a:cxn>
              <a:cxn ang="cd4">
                <a:pos x="hc" y="b"/>
              </a:cxn>
              <a:cxn ang="cd2">
                <a:pos x="l" y="vc"/>
              </a:cxn>
              <a:cxn ang="f31">
                <a:pos x="f40" y="f41"/>
              </a:cxn>
              <a:cxn ang="f31">
                <a:pos x="f42" y="f41"/>
              </a:cxn>
              <a:cxn ang="f31">
                <a:pos x="f42" y="f43"/>
              </a:cxn>
              <a:cxn ang="f31">
                <a:pos x="f40" y="f43"/>
              </a:cxn>
            </a:cxnLst>
            <a:rect l="f36" t="f39" r="f37" b="f38"/>
            <a:pathLst>
              <a:path w="12209619" h="6873715">
                <a:moveTo>
                  <a:pt x="f5" y="f5"/>
                </a:moveTo>
                <a:lnTo>
                  <a:pt x="f8" y="f5"/>
                </a:lnTo>
                <a:lnTo>
                  <a:pt x="f8" y="f9"/>
                </a:lnTo>
                <a:lnTo>
                  <a:pt x="f5" y="f9"/>
                </a:lnTo>
                <a:close/>
              </a:path>
            </a:pathLst>
          </a:custGeom>
          <a:solidFill>
            <a:srgbClr val="EC1A39">
              <a:alpha val="99000"/>
            </a:srgbClr>
          </a:solidFill>
          <a:ln w="1828" cap="flat">
            <a:solidFill>
              <a:srgbClr val="C71931"/>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Freeform: Shape 8">
            <a:extLst>
              <a:ext uri="{FF2B5EF4-FFF2-40B4-BE49-F238E27FC236}">
                <a16:creationId xmlns:a16="http://schemas.microsoft.com/office/drawing/2014/main" id="{DD639F72-8B74-CA9A-F332-042D32558AA9}"/>
              </a:ext>
            </a:extLst>
          </p:cNvPr>
          <p:cNvSpPr/>
          <p:nvPr/>
        </p:nvSpPr>
        <p:spPr>
          <a:xfrm>
            <a:off x="30175" y="1022930"/>
            <a:ext cx="3520604" cy="2487670"/>
          </a:xfrm>
          <a:custGeom>
            <a:avLst/>
            <a:gdLst>
              <a:gd name="f0" fmla="val 10800000"/>
              <a:gd name="f1" fmla="val 5400000"/>
              <a:gd name="f2" fmla="val 180"/>
              <a:gd name="f3" fmla="val w"/>
              <a:gd name="f4" fmla="val h"/>
              <a:gd name="f5" fmla="val 0"/>
              <a:gd name="f6" fmla="val 3662879"/>
              <a:gd name="f7" fmla="val 2541363"/>
              <a:gd name="f8" fmla="val 3662880"/>
              <a:gd name="f9" fmla="val 2274951"/>
              <a:gd name="f10" fmla="val 2541364"/>
              <a:gd name="f11" fmla="val 3661735"/>
              <a:gd name="f12" fmla="val 2541300"/>
              <a:gd name="f13" fmla="val 3660590"/>
              <a:gd name="f14" fmla="val 2541236"/>
              <a:gd name="f15" fmla="val 3659381"/>
              <a:gd name="f16" fmla="val 2541109"/>
              <a:gd name="f17" fmla="val 3438720"/>
              <a:gd name="f18" fmla="val 2524864"/>
              <a:gd name="f19" fmla="val 3222512"/>
              <a:gd name="f20" fmla="val 2494286"/>
              <a:gd name="f21" fmla="val 3012093"/>
              <a:gd name="f22" fmla="val 2452305"/>
              <a:gd name="f23" fmla="val 3012029"/>
              <a:gd name="f24" fmla="val 1655687"/>
              <a:gd name="f25" fmla="val 2181433"/>
              <a:gd name="f26" fmla="val 539344"/>
              <a:gd name="f27" fmla="val 1436791"/>
              <a:gd name="f28" fmla="val 1022202"/>
              <a:gd name="f29" fmla="val 350233"/>
              <a:gd name="f30" fmla="val 428795"/>
              <a:gd name="f31" fmla="val 1705366"/>
              <a:gd name="f32" fmla="val 1939547"/>
              <a:gd name="f33" fmla="val 3662816"/>
              <a:gd name="f34" fmla="+- 0 0 -90"/>
              <a:gd name="f35" fmla="*/ f3 1 3662879"/>
              <a:gd name="f36" fmla="*/ f4 1 2541363"/>
              <a:gd name="f37" fmla="+- f7 0 f5"/>
              <a:gd name="f38" fmla="+- f6 0 f5"/>
              <a:gd name="f39" fmla="*/ f34 f0 1"/>
              <a:gd name="f40" fmla="*/ f38 1 3662879"/>
              <a:gd name="f41" fmla="*/ f37 1 2541363"/>
              <a:gd name="f42" fmla="*/ 3662880 f38 1"/>
              <a:gd name="f43" fmla="*/ 2274951 f37 1"/>
              <a:gd name="f44" fmla="*/ 2541364 f37 1"/>
              <a:gd name="f45" fmla="*/ 3659381 f38 1"/>
              <a:gd name="f46" fmla="*/ 2541109 f37 1"/>
              <a:gd name="f47" fmla="*/ 3012093 f38 1"/>
              <a:gd name="f48" fmla="*/ 2452305 f37 1"/>
              <a:gd name="f49" fmla="*/ 3012029 f38 1"/>
              <a:gd name="f50" fmla="*/ 0 f38 1"/>
              <a:gd name="f51" fmla="*/ 1022202 f37 1"/>
              <a:gd name="f52" fmla="*/ 0 f37 1"/>
              <a:gd name="f53" fmla="*/ 3662816 f38 1"/>
              <a:gd name="f54" fmla="*/ f39 1 f2"/>
              <a:gd name="f55" fmla="*/ f42 1 3662879"/>
              <a:gd name="f56" fmla="*/ f43 1 2541363"/>
              <a:gd name="f57" fmla="*/ f44 1 2541363"/>
              <a:gd name="f58" fmla="*/ f45 1 3662879"/>
              <a:gd name="f59" fmla="*/ f46 1 2541363"/>
              <a:gd name="f60" fmla="*/ f47 1 3662879"/>
              <a:gd name="f61" fmla="*/ f48 1 2541363"/>
              <a:gd name="f62" fmla="*/ f49 1 3662879"/>
              <a:gd name="f63" fmla="*/ f50 1 3662879"/>
              <a:gd name="f64" fmla="*/ f51 1 2541363"/>
              <a:gd name="f65" fmla="*/ f52 1 2541363"/>
              <a:gd name="f66" fmla="*/ f53 1 3662879"/>
              <a:gd name="f67" fmla="*/ f5 1 f40"/>
              <a:gd name="f68" fmla="*/ f6 1 f40"/>
              <a:gd name="f69" fmla="*/ f5 1 f41"/>
              <a:gd name="f70" fmla="*/ f7 1 f41"/>
              <a:gd name="f71" fmla="+- f54 0 f1"/>
              <a:gd name="f72" fmla="*/ f55 1 f40"/>
              <a:gd name="f73" fmla="*/ f56 1 f41"/>
              <a:gd name="f74" fmla="*/ f57 1 f41"/>
              <a:gd name="f75" fmla="*/ f58 1 f40"/>
              <a:gd name="f76" fmla="*/ f59 1 f41"/>
              <a:gd name="f77" fmla="*/ f60 1 f40"/>
              <a:gd name="f78" fmla="*/ f61 1 f41"/>
              <a:gd name="f79" fmla="*/ f62 1 f40"/>
              <a:gd name="f80" fmla="*/ f63 1 f40"/>
              <a:gd name="f81" fmla="*/ f64 1 f41"/>
              <a:gd name="f82" fmla="*/ f65 1 f41"/>
              <a:gd name="f83" fmla="*/ f66 1 f40"/>
              <a:gd name="f84" fmla="*/ f67 f35 1"/>
              <a:gd name="f85" fmla="*/ f68 f35 1"/>
              <a:gd name="f86" fmla="*/ f70 f36 1"/>
              <a:gd name="f87" fmla="*/ f69 f36 1"/>
              <a:gd name="f88" fmla="*/ f72 f35 1"/>
              <a:gd name="f89" fmla="*/ f73 f36 1"/>
              <a:gd name="f90" fmla="*/ f74 f36 1"/>
              <a:gd name="f91" fmla="*/ f75 f35 1"/>
              <a:gd name="f92" fmla="*/ f76 f36 1"/>
              <a:gd name="f93" fmla="*/ f77 f35 1"/>
              <a:gd name="f94" fmla="*/ f78 f36 1"/>
              <a:gd name="f95" fmla="*/ f79 f35 1"/>
              <a:gd name="f96" fmla="*/ f80 f35 1"/>
              <a:gd name="f97" fmla="*/ f81 f36 1"/>
              <a:gd name="f98" fmla="*/ f82 f36 1"/>
              <a:gd name="f99" fmla="*/ f83 f35 1"/>
            </a:gdLst>
            <a:ahLst/>
            <a:cxnLst>
              <a:cxn ang="3cd4">
                <a:pos x="hc" y="t"/>
              </a:cxn>
              <a:cxn ang="0">
                <a:pos x="r" y="vc"/>
              </a:cxn>
              <a:cxn ang="cd4">
                <a:pos x="hc" y="b"/>
              </a:cxn>
              <a:cxn ang="cd2">
                <a:pos x="l" y="vc"/>
              </a:cxn>
              <a:cxn ang="f71">
                <a:pos x="f88" y="f89"/>
              </a:cxn>
              <a:cxn ang="f71">
                <a:pos x="f88" y="f90"/>
              </a:cxn>
              <a:cxn ang="f71">
                <a:pos x="f91" y="f92"/>
              </a:cxn>
              <a:cxn ang="f71">
                <a:pos x="f93" y="f94"/>
              </a:cxn>
              <a:cxn ang="f71">
                <a:pos x="f95" y="f94"/>
              </a:cxn>
              <a:cxn ang="f71">
                <a:pos x="f96" y="f97"/>
              </a:cxn>
              <a:cxn ang="f71">
                <a:pos x="f96" y="f98"/>
              </a:cxn>
              <a:cxn ang="f71">
                <a:pos x="f99" y="f89"/>
              </a:cxn>
            </a:cxnLst>
            <a:rect l="f84" t="f87" r="f85" b="f86"/>
            <a:pathLst>
              <a:path w="3662879" h="2541363">
                <a:moveTo>
                  <a:pt x="f8" y="f9"/>
                </a:moveTo>
                <a:lnTo>
                  <a:pt x="f8" y="f10"/>
                </a:lnTo>
                <a:cubicBezTo>
                  <a:pt x="f11" y="f12"/>
                  <a:pt x="f13" y="f14"/>
                  <a:pt x="f15" y="f16"/>
                </a:cubicBezTo>
                <a:cubicBezTo>
                  <a:pt x="f17" y="f18"/>
                  <a:pt x="f19" y="f20"/>
                  <a:pt x="f21" y="f22"/>
                </a:cubicBezTo>
                <a:lnTo>
                  <a:pt x="f23" y="f22"/>
                </a:lnTo>
                <a:cubicBezTo>
                  <a:pt x="f24" y="f25"/>
                  <a:pt x="f26" y="f27"/>
                  <a:pt x="f5" y="f28"/>
                </a:cubicBezTo>
                <a:lnTo>
                  <a:pt x="f5" y="f5"/>
                </a:lnTo>
                <a:cubicBezTo>
                  <a:pt x="f29" y="f30"/>
                  <a:pt x="f31" y="f32"/>
                  <a:pt x="f33" y="f9"/>
                </a:cubicBezTo>
                <a:close/>
              </a:path>
            </a:pathLst>
          </a:custGeom>
          <a:gradFill>
            <a:gsLst>
              <a:gs pos="0">
                <a:srgbClr val="C71931"/>
              </a:gs>
              <a:gs pos="100000">
                <a:srgbClr val="D74F5E"/>
              </a:gs>
            </a:gsLst>
            <a:lin ang="0"/>
          </a:gradFill>
          <a:ln w="1828" cap="flat">
            <a:solidFill>
              <a:srgbClr val="EC1A39">
                <a:alpha val="99000"/>
              </a:srgbClr>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Freeform: Shape 9">
            <a:extLst>
              <a:ext uri="{FF2B5EF4-FFF2-40B4-BE49-F238E27FC236}">
                <a16:creationId xmlns:a16="http://schemas.microsoft.com/office/drawing/2014/main" id="{8FB317D5-A0BF-DFD3-4E96-0664EB167CA9}"/>
              </a:ext>
            </a:extLst>
          </p:cNvPr>
          <p:cNvSpPr/>
          <p:nvPr/>
        </p:nvSpPr>
        <p:spPr>
          <a:xfrm>
            <a:off x="11759" y="3429000"/>
            <a:ext cx="3517248" cy="1913912"/>
          </a:xfrm>
          <a:custGeom>
            <a:avLst/>
            <a:gdLst>
              <a:gd name="f0" fmla="val 10800000"/>
              <a:gd name="f1" fmla="val 5400000"/>
              <a:gd name="f2" fmla="val 180"/>
              <a:gd name="f3" fmla="val w"/>
              <a:gd name="f4" fmla="val h"/>
              <a:gd name="f5" fmla="val 0"/>
              <a:gd name="f6" fmla="val 3659381"/>
              <a:gd name="f7" fmla="val 1955218"/>
              <a:gd name="f8" fmla="val 88804"/>
              <a:gd name="f9" fmla="val 3562886"/>
              <a:gd name="f10" fmla="val 83453"/>
              <a:gd name="f11" fmla="val 1484324"/>
              <a:gd name="f12" fmla="+- 0 0 7199"/>
              <a:gd name="f13" fmla="val 954102"/>
              <a:gd name="f14" fmla="val 1433436"/>
              <a:gd name="f15" fmla="val 133270"/>
              <a:gd name="f16" fmla="val 2953318"/>
              <a:gd name="f17" fmla="val 4714"/>
              <a:gd name="f18" fmla="val 3011965"/>
              <a:gd name="f19" fmla="val 3012029"/>
              <a:gd name="f20" fmla="val 3222449"/>
              <a:gd name="f21" fmla="val 41981"/>
              <a:gd name="f22" fmla="val 3438657"/>
              <a:gd name="f23" fmla="val 72559"/>
              <a:gd name="f24" fmla="val 3659318"/>
              <a:gd name="f25" fmla="+- 0 0 -90"/>
              <a:gd name="f26" fmla="*/ f3 1 3659381"/>
              <a:gd name="f27" fmla="*/ f4 1 1955218"/>
              <a:gd name="f28" fmla="+- f7 0 f5"/>
              <a:gd name="f29" fmla="+- f6 0 f5"/>
              <a:gd name="f30" fmla="*/ f25 f0 1"/>
              <a:gd name="f31" fmla="*/ f29 1 3659381"/>
              <a:gd name="f32" fmla="*/ f28 1 1955218"/>
              <a:gd name="f33" fmla="*/ 3659381 f29 1"/>
              <a:gd name="f34" fmla="*/ 88804 f28 1"/>
              <a:gd name="f35" fmla="*/ 0 f29 1"/>
              <a:gd name="f36" fmla="*/ 1955218 f28 1"/>
              <a:gd name="f37" fmla="*/ 954102 f28 1"/>
              <a:gd name="f38" fmla="*/ 3011965 f29 1"/>
              <a:gd name="f39" fmla="*/ 0 f28 1"/>
              <a:gd name="f40" fmla="*/ 3012029 f29 1"/>
              <a:gd name="f41" fmla="*/ 3659318 f29 1"/>
              <a:gd name="f42" fmla="*/ f30 1 f2"/>
              <a:gd name="f43" fmla="*/ f33 1 3659381"/>
              <a:gd name="f44" fmla="*/ f34 1 1955218"/>
              <a:gd name="f45" fmla="*/ f35 1 3659381"/>
              <a:gd name="f46" fmla="*/ f36 1 1955218"/>
              <a:gd name="f47" fmla="*/ f37 1 1955218"/>
              <a:gd name="f48" fmla="*/ f38 1 3659381"/>
              <a:gd name="f49" fmla="*/ f39 1 1955218"/>
              <a:gd name="f50" fmla="*/ f40 1 3659381"/>
              <a:gd name="f51" fmla="*/ f41 1 3659381"/>
              <a:gd name="f52" fmla="*/ f5 1 f31"/>
              <a:gd name="f53" fmla="*/ f6 1 f31"/>
              <a:gd name="f54" fmla="*/ f5 1 f32"/>
              <a:gd name="f55" fmla="*/ f7 1 f32"/>
              <a:gd name="f56" fmla="+- f42 0 f1"/>
              <a:gd name="f57" fmla="*/ f43 1 f31"/>
              <a:gd name="f58" fmla="*/ f44 1 f32"/>
              <a:gd name="f59" fmla="*/ f45 1 f31"/>
              <a:gd name="f60" fmla="*/ f46 1 f32"/>
              <a:gd name="f61" fmla="*/ f47 1 f32"/>
              <a:gd name="f62" fmla="*/ f48 1 f31"/>
              <a:gd name="f63" fmla="*/ f49 1 f32"/>
              <a:gd name="f64" fmla="*/ f50 1 f31"/>
              <a:gd name="f65" fmla="*/ f51 1 f31"/>
              <a:gd name="f66" fmla="*/ f52 f26 1"/>
              <a:gd name="f67" fmla="*/ f53 f26 1"/>
              <a:gd name="f68" fmla="*/ f55 f27 1"/>
              <a:gd name="f69" fmla="*/ f54 f27 1"/>
              <a:gd name="f70" fmla="*/ f57 f26 1"/>
              <a:gd name="f71" fmla="*/ f58 f27 1"/>
              <a:gd name="f72" fmla="*/ f59 f26 1"/>
              <a:gd name="f73" fmla="*/ f60 f27 1"/>
              <a:gd name="f74" fmla="*/ f61 f27 1"/>
              <a:gd name="f75" fmla="*/ f62 f26 1"/>
              <a:gd name="f76" fmla="*/ f63 f27 1"/>
              <a:gd name="f77" fmla="*/ f64 f26 1"/>
              <a:gd name="f78" fmla="*/ f65 f26 1"/>
            </a:gdLst>
            <a:ahLst/>
            <a:cxnLst>
              <a:cxn ang="3cd4">
                <a:pos x="hc" y="t"/>
              </a:cxn>
              <a:cxn ang="0">
                <a:pos x="r" y="vc"/>
              </a:cxn>
              <a:cxn ang="cd4">
                <a:pos x="hc" y="b"/>
              </a:cxn>
              <a:cxn ang="cd2">
                <a:pos x="l" y="vc"/>
              </a:cxn>
              <a:cxn ang="f56">
                <a:pos x="f70" y="f71"/>
              </a:cxn>
              <a:cxn ang="f56">
                <a:pos x="f72" y="f73"/>
              </a:cxn>
              <a:cxn ang="f56">
                <a:pos x="f72" y="f74"/>
              </a:cxn>
              <a:cxn ang="f56">
                <a:pos x="f75" y="f76"/>
              </a:cxn>
              <a:cxn ang="f56">
                <a:pos x="f77" y="f76"/>
              </a:cxn>
              <a:cxn ang="f56">
                <a:pos x="f78" y="f71"/>
              </a:cxn>
            </a:cxnLst>
            <a:rect l="f66" t="f69" r="f67" b="f68"/>
            <a:pathLst>
              <a:path w="3659381" h="1955218">
                <a:moveTo>
                  <a:pt x="f6" y="f8"/>
                </a:moveTo>
                <a:cubicBezTo>
                  <a:pt x="f9" y="f10"/>
                  <a:pt x="f11" y="f12"/>
                  <a:pt x="f5" y="f7"/>
                </a:cubicBezTo>
                <a:lnTo>
                  <a:pt x="f5" y="f13"/>
                </a:lnTo>
                <a:cubicBezTo>
                  <a:pt x="f14" y="f15"/>
                  <a:pt x="f16" y="f17"/>
                  <a:pt x="f18" y="f5"/>
                </a:cubicBezTo>
                <a:lnTo>
                  <a:pt x="f19" y="f5"/>
                </a:lnTo>
                <a:cubicBezTo>
                  <a:pt x="f20" y="f21"/>
                  <a:pt x="f22" y="f23"/>
                  <a:pt x="f24" y="f8"/>
                </a:cubicBezTo>
                <a:close/>
              </a:path>
            </a:pathLst>
          </a:custGeom>
          <a:gradFill>
            <a:gsLst>
              <a:gs pos="0">
                <a:srgbClr val="DB1A35"/>
              </a:gs>
              <a:gs pos="100000">
                <a:srgbClr val="D61933"/>
              </a:gs>
            </a:gsLst>
            <a:lin ang="0"/>
          </a:gra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5" name="Graphic 3">
            <a:extLst>
              <a:ext uri="{FF2B5EF4-FFF2-40B4-BE49-F238E27FC236}">
                <a16:creationId xmlns:a16="http://schemas.microsoft.com/office/drawing/2014/main" id="{A816266D-32C9-20A0-C3A5-2515C7AEDBA9}"/>
              </a:ext>
            </a:extLst>
          </p:cNvPr>
          <p:cNvGrpSpPr/>
          <p:nvPr/>
        </p:nvGrpSpPr>
        <p:grpSpPr>
          <a:xfrm>
            <a:off x="3913906" y="2824517"/>
            <a:ext cx="4394377" cy="717858"/>
            <a:chOff x="3913906" y="2824517"/>
            <a:chExt cx="4394377" cy="717858"/>
          </a:xfrm>
        </p:grpSpPr>
        <p:sp>
          <p:nvSpPr>
            <p:cNvPr id="6" name="Freeform: Shape 18">
              <a:extLst>
                <a:ext uri="{FF2B5EF4-FFF2-40B4-BE49-F238E27FC236}">
                  <a16:creationId xmlns:a16="http://schemas.microsoft.com/office/drawing/2014/main" id="{9C9FE15A-1945-7FB9-4504-000F3713AAD5}"/>
                </a:ext>
              </a:extLst>
            </p:cNvPr>
            <p:cNvSpPr/>
            <p:nvPr/>
          </p:nvSpPr>
          <p:spPr>
            <a:xfrm>
              <a:off x="3913906" y="2835426"/>
              <a:ext cx="691652" cy="699973"/>
            </a:xfrm>
            <a:custGeom>
              <a:avLst/>
              <a:gdLst>
                <a:gd name="f0" fmla="val 10800000"/>
                <a:gd name="f1" fmla="val 5400000"/>
                <a:gd name="f2" fmla="val 180"/>
                <a:gd name="f3" fmla="val w"/>
                <a:gd name="f4" fmla="val h"/>
                <a:gd name="f5" fmla="val 0"/>
                <a:gd name="f6" fmla="val 744674"/>
                <a:gd name="f7" fmla="val 805161"/>
                <a:gd name="f8" fmla="val 521151"/>
                <a:gd name="f9" fmla="val 223523"/>
                <a:gd name="f10" fmla="val 355216"/>
                <a:gd name="f11" fmla="val 455678"/>
                <a:gd name="f12" fmla="+- 0 0 -90"/>
                <a:gd name="f13" fmla="*/ f3 1 744674"/>
                <a:gd name="f14" fmla="*/ f4 1 805161"/>
                <a:gd name="f15" fmla="+- f7 0 f5"/>
                <a:gd name="f16" fmla="+- f6 0 f5"/>
                <a:gd name="f17" fmla="*/ f12 f0 1"/>
                <a:gd name="f18" fmla="*/ f16 1 744674"/>
                <a:gd name="f19" fmla="*/ f15 1 805161"/>
                <a:gd name="f20" fmla="*/ 744674 f16 1"/>
                <a:gd name="f21" fmla="*/ 805161 f15 1"/>
                <a:gd name="f22" fmla="*/ 521151 f16 1"/>
                <a:gd name="f23" fmla="*/ 223523 f16 1"/>
                <a:gd name="f24" fmla="*/ 355216 f15 1"/>
                <a:gd name="f25" fmla="*/ 0 f16 1"/>
                <a:gd name="f26" fmla="*/ 0 f15 1"/>
                <a:gd name="f27" fmla="*/ 455678 f15 1"/>
                <a:gd name="f28" fmla="*/ f17 1 f2"/>
                <a:gd name="f29" fmla="*/ f20 1 744674"/>
                <a:gd name="f30" fmla="*/ f21 1 805161"/>
                <a:gd name="f31" fmla="*/ f22 1 744674"/>
                <a:gd name="f32" fmla="*/ f23 1 744674"/>
                <a:gd name="f33" fmla="*/ f24 1 805161"/>
                <a:gd name="f34" fmla="*/ f25 1 744674"/>
                <a:gd name="f35" fmla="*/ f26 1 805161"/>
                <a:gd name="f36" fmla="*/ f27 1 805161"/>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8"/>
                <a:gd name="f48" fmla="*/ f35 1 f19"/>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3 1"/>
                <a:gd name="f60" fmla="*/ f48 f14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5"/>
                </a:cxn>
                <a:cxn ang="f41">
                  <a:pos x="f59" y="f55"/>
                </a:cxn>
                <a:cxn ang="f41">
                  <a:pos x="f59" y="f60"/>
                </a:cxn>
                <a:cxn ang="f41">
                  <a:pos x="f57" y="f60"/>
                </a:cxn>
                <a:cxn ang="f41">
                  <a:pos x="f56" y="f61"/>
                </a:cxn>
                <a:cxn ang="f41">
                  <a:pos x="f56" y="f60"/>
                </a:cxn>
                <a:cxn ang="f41">
                  <a:pos x="f54" y="f60"/>
                </a:cxn>
                <a:cxn ang="f41">
                  <a:pos x="f54" y="f55"/>
                </a:cxn>
              </a:cxnLst>
              <a:rect l="f50" t="f53" r="f51" b="f52"/>
              <a:pathLst>
                <a:path w="744674" h="805161">
                  <a:moveTo>
                    <a:pt x="f6" y="f7"/>
                  </a:moveTo>
                  <a:lnTo>
                    <a:pt x="f8" y="f7"/>
                  </a:lnTo>
                  <a:lnTo>
                    <a:pt x="f9" y="f10"/>
                  </a:lnTo>
                  <a:lnTo>
                    <a:pt x="f9" y="f7"/>
                  </a:lnTo>
                  <a:lnTo>
                    <a:pt x="f5" y="f7"/>
                  </a:lnTo>
                  <a:lnTo>
                    <a:pt x="f5" y="f5"/>
                  </a:lnTo>
                  <a:lnTo>
                    <a:pt x="f9" y="f5"/>
                  </a:lnTo>
                  <a:lnTo>
                    <a:pt x="f8" y="f11"/>
                  </a:lnTo>
                  <a:lnTo>
                    <a:pt x="f8" y="f5"/>
                  </a:lnTo>
                  <a:lnTo>
                    <a:pt x="f6" y="f5"/>
                  </a:lnTo>
                  <a:lnTo>
                    <a:pt x="f6" y="f7"/>
                  </a:lnTo>
                  <a:close/>
                </a:path>
              </a:pathLst>
            </a:custGeom>
            <a:solidFill>
              <a:srgbClr val="FFFFFF"/>
            </a:solidFill>
            <a:ln w="2560"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ndParaRPr>
            </a:p>
          </p:txBody>
        </p:sp>
        <p:sp>
          <p:nvSpPr>
            <p:cNvPr id="7" name="Freeform: Shape 19">
              <a:extLst>
                <a:ext uri="{FF2B5EF4-FFF2-40B4-BE49-F238E27FC236}">
                  <a16:creationId xmlns:a16="http://schemas.microsoft.com/office/drawing/2014/main" id="{B7B43212-904C-D9D4-82A5-10BF4D673208}"/>
                </a:ext>
              </a:extLst>
            </p:cNvPr>
            <p:cNvSpPr/>
            <p:nvPr/>
          </p:nvSpPr>
          <p:spPr>
            <a:xfrm>
              <a:off x="4698845" y="2824517"/>
              <a:ext cx="765736" cy="717858"/>
            </a:xfrm>
            <a:custGeom>
              <a:avLst/>
              <a:gdLst>
                <a:gd name="f0" fmla="val 10800000"/>
                <a:gd name="f1" fmla="val 5400000"/>
                <a:gd name="f2" fmla="val 180"/>
                <a:gd name="f3" fmla="val w"/>
                <a:gd name="f4" fmla="val h"/>
                <a:gd name="f5" fmla="val 0"/>
                <a:gd name="f6" fmla="val 824440"/>
                <a:gd name="f7" fmla="val 825737"/>
                <a:gd name="f8" fmla="val 205204"/>
                <a:gd name="f9" fmla="val 772608"/>
                <a:gd name="f10" fmla="val 142103"/>
                <a:gd name="f11" fmla="val 737188"/>
                <a:gd name="f12" fmla="val 92107"/>
                <a:gd name="f13" fmla="val 688072"/>
                <a:gd name="f14" fmla="val 55277"/>
                <a:gd name="f15" fmla="val 625260"/>
                <a:gd name="f16" fmla="val 18383"/>
                <a:gd name="f17" fmla="val 562447"/>
                <a:gd name="f18" fmla="val 491480"/>
                <a:gd name="f19" fmla="val 412295"/>
                <a:gd name="f20" fmla="val 333111"/>
                <a:gd name="f21" fmla="val 18447"/>
                <a:gd name="f22" fmla="val 262144"/>
                <a:gd name="f23" fmla="val 199331"/>
                <a:gd name="f24" fmla="val 92170"/>
                <a:gd name="f25" fmla="val 136519"/>
                <a:gd name="f26" fmla="val 87594"/>
                <a:gd name="f27" fmla="val 52556"/>
                <a:gd name="f28" fmla="val 268304"/>
                <a:gd name="f29" fmla="val 17519"/>
                <a:gd name="f30" fmla="val 337511"/>
                <a:gd name="f31" fmla="val 412761"/>
                <a:gd name="f32" fmla="val 488011"/>
                <a:gd name="f33" fmla="val 558172"/>
                <a:gd name="f34" fmla="val 620891"/>
                <a:gd name="f35" fmla="val 683610"/>
                <a:gd name="f36" fmla="val 733225"/>
                <a:gd name="f37" fmla="val 769737"/>
                <a:gd name="f38" fmla="val 806248"/>
                <a:gd name="f39" fmla="val 333174"/>
                <a:gd name="f40" fmla="val 491417"/>
                <a:gd name="f41" fmla="val 806185"/>
                <a:gd name="f42" fmla="val 683419"/>
                <a:gd name="f43" fmla="val 620382"/>
                <a:gd name="f44" fmla="val 557281"/>
                <a:gd name="f45" fmla="val 808028"/>
                <a:gd name="f46" fmla="val 488075"/>
                <a:gd name="f47" fmla="val 825738"/>
                <a:gd name="f48" fmla="val 412825"/>
                <a:gd name="f49" fmla="val 337575"/>
                <a:gd name="f50" fmla="val 268368"/>
                <a:gd name="f51" fmla="val 205267"/>
                <a:gd name="f52" fmla="val 547867"/>
                <a:gd name="f53" fmla="val 561874"/>
                <a:gd name="f54" fmla="val 580944"/>
                <a:gd name="f55" fmla="val 524606"/>
                <a:gd name="f56" fmla="val 597482"/>
                <a:gd name="f57" fmla="val 474726"/>
                <a:gd name="f58" fmla="val 349865"/>
                <a:gd name="f59" fmla="val 297882"/>
                <a:gd name="f60" fmla="val 260997"/>
                <a:gd name="f61" fmla="val 514790"/>
                <a:gd name="f62" fmla="val 224112"/>
                <a:gd name="f63" fmla="val 469755"/>
                <a:gd name="f64" fmla="val 205638"/>
                <a:gd name="f65" fmla="val 355767"/>
                <a:gd name="f66" fmla="val 309714"/>
                <a:gd name="f67" fmla="val 277082"/>
                <a:gd name="f68" fmla="val 244387"/>
                <a:gd name="f69" fmla="val 297946"/>
                <a:gd name="f70" fmla="val 228040"/>
                <a:gd name="f71" fmla="val 348336"/>
                <a:gd name="f72" fmla="val 476255"/>
                <a:gd name="f73" fmla="val 525562"/>
                <a:gd name="f74" fmla="val 309778"/>
                <a:gd name="f75" fmla="val 599395"/>
                <a:gd name="f76" fmla="val 355004"/>
                <a:gd name="f77" fmla="val 617806"/>
                <a:gd name="f78" fmla="val 470518"/>
                <a:gd name="f79" fmla="val 599141"/>
                <a:gd name="f80" fmla="+- 0 0 -90"/>
                <a:gd name="f81" fmla="*/ f3 1 824440"/>
                <a:gd name="f82" fmla="*/ f4 1 825737"/>
                <a:gd name="f83" fmla="+- f7 0 f5"/>
                <a:gd name="f84" fmla="+- f6 0 f5"/>
                <a:gd name="f85" fmla="*/ f80 f0 1"/>
                <a:gd name="f86" fmla="*/ f84 1 824440"/>
                <a:gd name="f87" fmla="*/ f83 1 825737"/>
                <a:gd name="f88" fmla="*/ 205204 f84 1"/>
                <a:gd name="f89" fmla="*/ 772608 f83 1"/>
                <a:gd name="f90" fmla="*/ 55277 f84 1"/>
                <a:gd name="f91" fmla="*/ 625260 f83 1"/>
                <a:gd name="f92" fmla="*/ 0 f84 1"/>
                <a:gd name="f93" fmla="*/ 412295 f83 1"/>
                <a:gd name="f94" fmla="*/ 199331 f83 1"/>
                <a:gd name="f95" fmla="*/ 52556 f83 1"/>
                <a:gd name="f96" fmla="*/ 412761 f84 1"/>
                <a:gd name="f97" fmla="*/ 0 f83 1"/>
                <a:gd name="f98" fmla="*/ 620891 f84 1"/>
                <a:gd name="f99" fmla="*/ 769737 f84 1"/>
                <a:gd name="f100" fmla="*/ 824440 f84 1"/>
                <a:gd name="f101" fmla="*/ 620382 f84 1"/>
                <a:gd name="f102" fmla="*/ 412825 f84 1"/>
                <a:gd name="f103" fmla="*/ 825738 f83 1"/>
                <a:gd name="f104" fmla="*/ 205267 f84 1"/>
                <a:gd name="f105" fmla="*/ 547867 f84 1"/>
                <a:gd name="f106" fmla="*/ 561874 f83 1"/>
                <a:gd name="f107" fmla="*/ 597482 f84 1"/>
                <a:gd name="f108" fmla="*/ 260997 f83 1"/>
                <a:gd name="f109" fmla="*/ 205638 f83 1"/>
                <a:gd name="f110" fmla="*/ 277082 f84 1"/>
                <a:gd name="f111" fmla="*/ 228040 f84 1"/>
                <a:gd name="f112" fmla="*/ 562447 f83 1"/>
                <a:gd name="f113" fmla="*/ 617806 f83 1"/>
                <a:gd name="f114" fmla="*/ f85 1 f2"/>
                <a:gd name="f115" fmla="*/ f88 1 824440"/>
                <a:gd name="f116" fmla="*/ f89 1 825737"/>
                <a:gd name="f117" fmla="*/ f90 1 824440"/>
                <a:gd name="f118" fmla="*/ f91 1 825737"/>
                <a:gd name="f119" fmla="*/ f92 1 824440"/>
                <a:gd name="f120" fmla="*/ f93 1 825737"/>
                <a:gd name="f121" fmla="*/ f94 1 825737"/>
                <a:gd name="f122" fmla="*/ f95 1 825737"/>
                <a:gd name="f123" fmla="*/ f96 1 824440"/>
                <a:gd name="f124" fmla="*/ f97 1 825737"/>
                <a:gd name="f125" fmla="*/ f98 1 824440"/>
                <a:gd name="f126" fmla="*/ f99 1 824440"/>
                <a:gd name="f127" fmla="*/ f100 1 824440"/>
                <a:gd name="f128" fmla="*/ f101 1 824440"/>
                <a:gd name="f129" fmla="*/ f102 1 824440"/>
                <a:gd name="f130" fmla="*/ f103 1 825737"/>
                <a:gd name="f131" fmla="*/ f104 1 824440"/>
                <a:gd name="f132" fmla="*/ f105 1 824440"/>
                <a:gd name="f133" fmla="*/ f106 1 825737"/>
                <a:gd name="f134" fmla="*/ f107 1 824440"/>
                <a:gd name="f135" fmla="*/ f108 1 825737"/>
                <a:gd name="f136" fmla="*/ f109 1 825737"/>
                <a:gd name="f137" fmla="*/ f110 1 824440"/>
                <a:gd name="f138" fmla="*/ f111 1 824440"/>
                <a:gd name="f139" fmla="*/ f112 1 825737"/>
                <a:gd name="f140" fmla="*/ f113 1 825737"/>
                <a:gd name="f141" fmla="*/ f5 1 f86"/>
                <a:gd name="f142" fmla="*/ f6 1 f86"/>
                <a:gd name="f143" fmla="*/ f5 1 f87"/>
                <a:gd name="f144" fmla="*/ f7 1 f87"/>
                <a:gd name="f145" fmla="+- f114 0 f1"/>
                <a:gd name="f146" fmla="*/ f115 1 f86"/>
                <a:gd name="f147" fmla="*/ f116 1 f87"/>
                <a:gd name="f148" fmla="*/ f117 1 f86"/>
                <a:gd name="f149" fmla="*/ f118 1 f87"/>
                <a:gd name="f150" fmla="*/ f119 1 f86"/>
                <a:gd name="f151" fmla="*/ f120 1 f87"/>
                <a:gd name="f152" fmla="*/ f121 1 f87"/>
                <a:gd name="f153" fmla="*/ f122 1 f87"/>
                <a:gd name="f154" fmla="*/ f123 1 f86"/>
                <a:gd name="f155" fmla="*/ f124 1 f87"/>
                <a:gd name="f156" fmla="*/ f125 1 f86"/>
                <a:gd name="f157" fmla="*/ f126 1 f86"/>
                <a:gd name="f158" fmla="*/ f127 1 f86"/>
                <a:gd name="f159" fmla="*/ f128 1 f86"/>
                <a:gd name="f160" fmla="*/ f129 1 f86"/>
                <a:gd name="f161" fmla="*/ f130 1 f87"/>
                <a:gd name="f162" fmla="*/ f131 1 f86"/>
                <a:gd name="f163" fmla="*/ f132 1 f86"/>
                <a:gd name="f164" fmla="*/ f133 1 f87"/>
                <a:gd name="f165" fmla="*/ f134 1 f86"/>
                <a:gd name="f166" fmla="*/ f135 1 f87"/>
                <a:gd name="f167" fmla="*/ f136 1 f87"/>
                <a:gd name="f168" fmla="*/ f137 1 f86"/>
                <a:gd name="f169" fmla="*/ f138 1 f86"/>
                <a:gd name="f170" fmla="*/ f139 1 f87"/>
                <a:gd name="f171" fmla="*/ f140 1 f87"/>
                <a:gd name="f172" fmla="*/ f141 f81 1"/>
                <a:gd name="f173" fmla="*/ f142 f81 1"/>
                <a:gd name="f174" fmla="*/ f144 f82 1"/>
                <a:gd name="f175" fmla="*/ f143 f82 1"/>
                <a:gd name="f176" fmla="*/ f146 f81 1"/>
                <a:gd name="f177" fmla="*/ f147 f82 1"/>
                <a:gd name="f178" fmla="*/ f148 f81 1"/>
                <a:gd name="f179" fmla="*/ f149 f82 1"/>
                <a:gd name="f180" fmla="*/ f150 f81 1"/>
                <a:gd name="f181" fmla="*/ f151 f82 1"/>
                <a:gd name="f182" fmla="*/ f152 f82 1"/>
                <a:gd name="f183" fmla="*/ f153 f82 1"/>
                <a:gd name="f184" fmla="*/ f154 f81 1"/>
                <a:gd name="f185" fmla="*/ f155 f82 1"/>
                <a:gd name="f186" fmla="*/ f156 f81 1"/>
                <a:gd name="f187" fmla="*/ f157 f81 1"/>
                <a:gd name="f188" fmla="*/ f158 f81 1"/>
                <a:gd name="f189" fmla="*/ f159 f81 1"/>
                <a:gd name="f190" fmla="*/ f160 f81 1"/>
                <a:gd name="f191" fmla="*/ f161 f82 1"/>
                <a:gd name="f192" fmla="*/ f162 f81 1"/>
                <a:gd name="f193" fmla="*/ f163 f81 1"/>
                <a:gd name="f194" fmla="*/ f164 f82 1"/>
                <a:gd name="f195" fmla="*/ f165 f81 1"/>
                <a:gd name="f196" fmla="*/ f166 f82 1"/>
                <a:gd name="f197" fmla="*/ f167 f82 1"/>
                <a:gd name="f198" fmla="*/ f168 f81 1"/>
                <a:gd name="f199" fmla="*/ f169 f81 1"/>
                <a:gd name="f200" fmla="*/ f170 f82 1"/>
                <a:gd name="f201" fmla="*/ f171 f82 1"/>
              </a:gdLst>
              <a:ahLst/>
              <a:cxnLst>
                <a:cxn ang="3cd4">
                  <a:pos x="hc" y="t"/>
                </a:cxn>
                <a:cxn ang="0">
                  <a:pos x="r" y="vc"/>
                </a:cxn>
                <a:cxn ang="cd4">
                  <a:pos x="hc" y="b"/>
                </a:cxn>
                <a:cxn ang="cd2">
                  <a:pos x="l" y="vc"/>
                </a:cxn>
                <a:cxn ang="f145">
                  <a:pos x="f176" y="f177"/>
                </a:cxn>
                <a:cxn ang="f145">
                  <a:pos x="f178" y="f179"/>
                </a:cxn>
                <a:cxn ang="f145">
                  <a:pos x="f180" y="f181"/>
                </a:cxn>
                <a:cxn ang="f145">
                  <a:pos x="f178" y="f182"/>
                </a:cxn>
                <a:cxn ang="f145">
                  <a:pos x="f176" y="f183"/>
                </a:cxn>
                <a:cxn ang="f145">
                  <a:pos x="f184" y="f185"/>
                </a:cxn>
                <a:cxn ang="f145">
                  <a:pos x="f186" y="f183"/>
                </a:cxn>
                <a:cxn ang="f145">
                  <a:pos x="f187" y="f182"/>
                </a:cxn>
                <a:cxn ang="f145">
                  <a:pos x="f188" y="f181"/>
                </a:cxn>
                <a:cxn ang="f145">
                  <a:pos x="f187" y="f179"/>
                </a:cxn>
                <a:cxn ang="f145">
                  <a:pos x="f189" y="f177"/>
                </a:cxn>
                <a:cxn ang="f145">
                  <a:pos x="f190" y="f191"/>
                </a:cxn>
                <a:cxn ang="f145">
                  <a:pos x="f192" y="f177"/>
                </a:cxn>
                <a:cxn ang="f145">
                  <a:pos x="f193" y="f194"/>
                </a:cxn>
                <a:cxn ang="f145">
                  <a:pos x="f195" y="f181"/>
                </a:cxn>
                <a:cxn ang="f145">
                  <a:pos x="f193" y="f196"/>
                </a:cxn>
                <a:cxn ang="f145">
                  <a:pos x="f184" y="f197"/>
                </a:cxn>
                <a:cxn ang="f145">
                  <a:pos x="f198" y="f196"/>
                </a:cxn>
                <a:cxn ang="f145">
                  <a:pos x="f199" y="f181"/>
                </a:cxn>
                <a:cxn ang="f145">
                  <a:pos x="f198" y="f200"/>
                </a:cxn>
                <a:cxn ang="f145">
                  <a:pos x="f184" y="f201"/>
                </a:cxn>
                <a:cxn ang="f145">
                  <a:pos x="f193" y="f194"/>
                </a:cxn>
              </a:cxnLst>
              <a:rect l="f172" t="f175" r="f173" b="f174"/>
              <a:pathLst>
                <a:path w="824440" h="825737">
                  <a:moveTo>
                    <a:pt x="f8" y="f9"/>
                  </a:moveTo>
                  <a:cubicBezTo>
                    <a:pt x="f10" y="f11"/>
                    <a:pt x="f12" y="f13"/>
                    <a:pt x="f14" y="f15"/>
                  </a:cubicBezTo>
                  <a:cubicBezTo>
                    <a:pt x="f16" y="f17"/>
                    <a:pt x="f5" y="f18"/>
                    <a:pt x="f5" y="f19"/>
                  </a:cubicBezTo>
                  <a:cubicBezTo>
                    <a:pt x="f5" y="f20"/>
                    <a:pt x="f21" y="f22"/>
                    <a:pt x="f14" y="f23"/>
                  </a:cubicBezTo>
                  <a:cubicBezTo>
                    <a:pt x="f24" y="f25"/>
                    <a:pt x="f10" y="f26"/>
                    <a:pt x="f8" y="f27"/>
                  </a:cubicBezTo>
                  <a:cubicBezTo>
                    <a:pt x="f28" y="f29"/>
                    <a:pt x="f30" y="f5"/>
                    <a:pt x="f31" y="f5"/>
                  </a:cubicBezTo>
                  <a:cubicBezTo>
                    <a:pt x="f32" y="f5"/>
                    <a:pt x="f33" y="f29"/>
                    <a:pt x="f34" y="f27"/>
                  </a:cubicBezTo>
                  <a:cubicBezTo>
                    <a:pt x="f35" y="f26"/>
                    <a:pt x="f36" y="f25"/>
                    <a:pt x="f37" y="f23"/>
                  </a:cubicBezTo>
                  <a:cubicBezTo>
                    <a:pt x="f38" y="f22"/>
                    <a:pt x="f6" y="f39"/>
                    <a:pt x="f6" y="f19"/>
                  </a:cubicBezTo>
                  <a:cubicBezTo>
                    <a:pt x="f6" y="f40"/>
                    <a:pt x="f41" y="f17"/>
                    <a:pt x="f37" y="f15"/>
                  </a:cubicBezTo>
                  <a:cubicBezTo>
                    <a:pt x="f36" y="f13"/>
                    <a:pt x="f42" y="f11"/>
                    <a:pt x="f43" y="f9"/>
                  </a:cubicBezTo>
                  <a:cubicBezTo>
                    <a:pt x="f44" y="f45"/>
                    <a:pt x="f46" y="f47"/>
                    <a:pt x="f48" y="f47"/>
                  </a:cubicBezTo>
                  <a:cubicBezTo>
                    <a:pt x="f49" y="f47"/>
                    <a:pt x="f50" y="f45"/>
                    <a:pt x="f51" y="f9"/>
                  </a:cubicBezTo>
                  <a:close/>
                  <a:moveTo>
                    <a:pt x="f52" y="f53"/>
                  </a:moveTo>
                  <a:cubicBezTo>
                    <a:pt x="f54" y="f55"/>
                    <a:pt x="f56" y="f57"/>
                    <a:pt x="f56" y="f19"/>
                  </a:cubicBezTo>
                  <a:cubicBezTo>
                    <a:pt x="f56" y="f58"/>
                    <a:pt x="f54" y="f59"/>
                    <a:pt x="f52" y="f60"/>
                  </a:cubicBezTo>
                  <a:cubicBezTo>
                    <a:pt x="f61" y="f62"/>
                    <a:pt x="f63" y="f64"/>
                    <a:pt x="f31" y="f64"/>
                  </a:cubicBezTo>
                  <a:cubicBezTo>
                    <a:pt x="f65" y="f64"/>
                    <a:pt x="f66" y="f62"/>
                    <a:pt x="f67" y="f60"/>
                  </a:cubicBezTo>
                  <a:cubicBezTo>
                    <a:pt x="f68" y="f69"/>
                    <a:pt x="f70" y="f71"/>
                    <a:pt x="f70" y="f19"/>
                  </a:cubicBezTo>
                  <a:cubicBezTo>
                    <a:pt x="f70" y="f72"/>
                    <a:pt x="f68" y="f73"/>
                    <a:pt x="f67" y="f17"/>
                  </a:cubicBezTo>
                  <a:cubicBezTo>
                    <a:pt x="f74" y="f75"/>
                    <a:pt x="f76" y="f77"/>
                    <a:pt x="f31" y="f77"/>
                  </a:cubicBezTo>
                  <a:cubicBezTo>
                    <a:pt x="f78" y="f77"/>
                    <a:pt x="f61" y="f79"/>
                    <a:pt x="f52" y="f53"/>
                  </a:cubicBezTo>
                  <a:close/>
                </a:path>
              </a:pathLst>
            </a:custGeom>
            <a:solidFill>
              <a:srgbClr val="FFFFFF"/>
            </a:solidFill>
            <a:ln w="2560"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ndParaRPr>
            </a:p>
          </p:txBody>
        </p:sp>
        <p:sp>
          <p:nvSpPr>
            <p:cNvPr id="8" name="Freeform: Shape 20">
              <a:extLst>
                <a:ext uri="{FF2B5EF4-FFF2-40B4-BE49-F238E27FC236}">
                  <a16:creationId xmlns:a16="http://schemas.microsoft.com/office/drawing/2014/main" id="{DF6B3527-5689-50E7-539F-57E6C900E172}"/>
                </a:ext>
              </a:extLst>
            </p:cNvPr>
            <p:cNvSpPr/>
            <p:nvPr/>
          </p:nvSpPr>
          <p:spPr>
            <a:xfrm>
              <a:off x="5557750" y="2835426"/>
              <a:ext cx="610115" cy="699973"/>
            </a:xfrm>
            <a:custGeom>
              <a:avLst/>
              <a:gdLst>
                <a:gd name="f0" fmla="val 10800000"/>
                <a:gd name="f1" fmla="val 5400000"/>
                <a:gd name="f2" fmla="val 180"/>
                <a:gd name="f3" fmla="val w"/>
                <a:gd name="f4" fmla="val h"/>
                <a:gd name="f5" fmla="val 0"/>
                <a:gd name="f6" fmla="val 656893"/>
                <a:gd name="f7" fmla="val 805161"/>
                <a:gd name="f8" fmla="val 407100"/>
                <a:gd name="f9" fmla="val 247440"/>
                <a:gd name="f10" fmla="val 508234"/>
                <a:gd name="f11" fmla="val 223523"/>
                <a:gd name="f12" fmla="val 352396"/>
                <a:gd name="f13" fmla="val 417023"/>
                <a:gd name="f14" fmla="val 471727"/>
                <a:gd name="f15" fmla="val 11212"/>
                <a:gd name="f16" fmla="val 516635"/>
                <a:gd name="f17" fmla="val 33700"/>
                <a:gd name="f18" fmla="val 561480"/>
                <a:gd name="f19" fmla="val 56187"/>
                <a:gd name="f20" fmla="val 595320"/>
                <a:gd name="f21" fmla="val 87020"/>
                <a:gd name="f22" fmla="val 618155"/>
                <a:gd name="f23" fmla="val 126199"/>
                <a:gd name="f24" fmla="val 640928"/>
                <a:gd name="f25" fmla="val 165441"/>
                <a:gd name="f26" fmla="val 652377"/>
                <a:gd name="f27" fmla="val 209397"/>
                <a:gd name="f28" fmla="val 258131"/>
                <a:gd name="f29" fmla="val 312916"/>
                <a:gd name="f30" fmla="val 637366"/>
                <a:gd name="f31" fmla="val 361141"/>
                <a:gd name="f32" fmla="val 607342"/>
                <a:gd name="f33" fmla="val 402612"/>
                <a:gd name="f34" fmla="val 577318"/>
                <a:gd name="f35" fmla="val 444148"/>
                <a:gd name="f36" fmla="val 533428"/>
                <a:gd name="f37" fmla="val 473643"/>
                <a:gd name="f38" fmla="val 475607"/>
                <a:gd name="f39" fmla="val 491098"/>
                <a:gd name="f40" fmla="val 656894"/>
                <a:gd name="f41" fmla="val 407163"/>
                <a:gd name="f42" fmla="val 355216"/>
                <a:gd name="f43" fmla="val 334140"/>
                <a:gd name="f44" fmla="val 364545"/>
                <a:gd name="f45" fmla="val 387317"/>
                <a:gd name="f46" fmla="val 348018"/>
                <a:gd name="f47" fmla="val 402583"/>
                <a:gd name="f48" fmla="val 333493"/>
                <a:gd name="f49" fmla="val 417786"/>
                <a:gd name="f50" fmla="val 319032"/>
                <a:gd name="f51" fmla="val 425419"/>
                <a:gd name="f52" fmla="val 298073"/>
                <a:gd name="f53" fmla="val 270681"/>
                <a:gd name="f54" fmla="val 244817"/>
                <a:gd name="f55" fmla="val 417595"/>
                <a:gd name="f56" fmla="val 224431"/>
                <a:gd name="f57" fmla="val 402011"/>
                <a:gd name="f58" fmla="val 209588"/>
                <a:gd name="f59" fmla="val 386427"/>
                <a:gd name="f60" fmla="val 194745"/>
                <a:gd name="f61" fmla="val 363845"/>
                <a:gd name="f62" fmla="val 187291"/>
                <a:gd name="f63" fmla="val 355152"/>
                <a:gd name="f64" fmla="+- 0 0 -90"/>
                <a:gd name="f65" fmla="*/ f3 1 656893"/>
                <a:gd name="f66" fmla="*/ f4 1 805161"/>
                <a:gd name="f67" fmla="+- f7 0 f5"/>
                <a:gd name="f68" fmla="+- f6 0 f5"/>
                <a:gd name="f69" fmla="*/ f64 f0 1"/>
                <a:gd name="f70" fmla="*/ f68 1 656893"/>
                <a:gd name="f71" fmla="*/ f67 1 805161"/>
                <a:gd name="f72" fmla="*/ 407100 f68 1"/>
                <a:gd name="f73" fmla="*/ 805161 f67 1"/>
                <a:gd name="f74" fmla="*/ 247440 f68 1"/>
                <a:gd name="f75" fmla="*/ 508234 f67 1"/>
                <a:gd name="f76" fmla="*/ 223523 f68 1"/>
                <a:gd name="f77" fmla="*/ 0 f68 1"/>
                <a:gd name="f78" fmla="*/ 0 f67 1"/>
                <a:gd name="f79" fmla="*/ 352396 f68 1"/>
                <a:gd name="f80" fmla="*/ 516635 f68 1"/>
                <a:gd name="f81" fmla="*/ 33700 f67 1"/>
                <a:gd name="f82" fmla="*/ 618155 f68 1"/>
                <a:gd name="f83" fmla="*/ 126199 f67 1"/>
                <a:gd name="f84" fmla="*/ 652377 f68 1"/>
                <a:gd name="f85" fmla="*/ 258131 f67 1"/>
                <a:gd name="f86" fmla="*/ 607342 f68 1"/>
                <a:gd name="f87" fmla="*/ 402612 f67 1"/>
                <a:gd name="f88" fmla="*/ 475607 f68 1"/>
                <a:gd name="f89" fmla="*/ 491098 f67 1"/>
                <a:gd name="f90" fmla="*/ 656894 f68 1"/>
                <a:gd name="f91" fmla="*/ 407163 f68 1"/>
                <a:gd name="f92" fmla="*/ 355216 f67 1"/>
                <a:gd name="f93" fmla="*/ 334140 f68 1"/>
                <a:gd name="f94" fmla="*/ 402583 f68 1"/>
                <a:gd name="f95" fmla="*/ 333493 f67 1"/>
                <a:gd name="f96" fmla="*/ 425419 f68 1"/>
                <a:gd name="f97" fmla="*/ 270681 f67 1"/>
                <a:gd name="f98" fmla="*/ 402011 f68 1"/>
                <a:gd name="f99" fmla="*/ 209588 f67 1"/>
                <a:gd name="f100" fmla="*/ 187291 f67 1"/>
                <a:gd name="f101" fmla="*/ 355152 f67 1"/>
                <a:gd name="f102" fmla="*/ f69 1 f2"/>
                <a:gd name="f103" fmla="*/ f72 1 656893"/>
                <a:gd name="f104" fmla="*/ f73 1 805161"/>
                <a:gd name="f105" fmla="*/ f74 1 656893"/>
                <a:gd name="f106" fmla="*/ f75 1 805161"/>
                <a:gd name="f107" fmla="*/ f76 1 656893"/>
                <a:gd name="f108" fmla="*/ f77 1 656893"/>
                <a:gd name="f109" fmla="*/ f78 1 805161"/>
                <a:gd name="f110" fmla="*/ f79 1 656893"/>
                <a:gd name="f111" fmla="*/ f80 1 656893"/>
                <a:gd name="f112" fmla="*/ f81 1 805161"/>
                <a:gd name="f113" fmla="*/ f82 1 656893"/>
                <a:gd name="f114" fmla="*/ f83 1 805161"/>
                <a:gd name="f115" fmla="*/ f84 1 656893"/>
                <a:gd name="f116" fmla="*/ f85 1 805161"/>
                <a:gd name="f117" fmla="*/ f86 1 656893"/>
                <a:gd name="f118" fmla="*/ f87 1 805161"/>
                <a:gd name="f119" fmla="*/ f88 1 656893"/>
                <a:gd name="f120" fmla="*/ f89 1 805161"/>
                <a:gd name="f121" fmla="*/ f90 1 656893"/>
                <a:gd name="f122" fmla="*/ f91 1 656893"/>
                <a:gd name="f123" fmla="*/ f92 1 805161"/>
                <a:gd name="f124" fmla="*/ f93 1 656893"/>
                <a:gd name="f125" fmla="*/ f94 1 656893"/>
                <a:gd name="f126" fmla="*/ f95 1 805161"/>
                <a:gd name="f127" fmla="*/ f96 1 656893"/>
                <a:gd name="f128" fmla="*/ f97 1 805161"/>
                <a:gd name="f129" fmla="*/ f98 1 656893"/>
                <a:gd name="f130" fmla="*/ f99 1 805161"/>
                <a:gd name="f131" fmla="*/ f100 1 805161"/>
                <a:gd name="f132" fmla="*/ f101 1 805161"/>
                <a:gd name="f133" fmla="*/ f5 1 f70"/>
                <a:gd name="f134" fmla="*/ f6 1 f70"/>
                <a:gd name="f135" fmla="*/ f5 1 f71"/>
                <a:gd name="f136" fmla="*/ f7 1 f71"/>
                <a:gd name="f137" fmla="+- f102 0 f1"/>
                <a:gd name="f138" fmla="*/ f103 1 f70"/>
                <a:gd name="f139" fmla="*/ f104 1 f71"/>
                <a:gd name="f140" fmla="*/ f105 1 f70"/>
                <a:gd name="f141" fmla="*/ f106 1 f71"/>
                <a:gd name="f142" fmla="*/ f107 1 f70"/>
                <a:gd name="f143" fmla="*/ f108 1 f70"/>
                <a:gd name="f144" fmla="*/ f109 1 f71"/>
                <a:gd name="f145" fmla="*/ f110 1 f70"/>
                <a:gd name="f146" fmla="*/ f111 1 f70"/>
                <a:gd name="f147" fmla="*/ f112 1 f71"/>
                <a:gd name="f148" fmla="*/ f113 1 f70"/>
                <a:gd name="f149" fmla="*/ f114 1 f71"/>
                <a:gd name="f150" fmla="*/ f115 1 f70"/>
                <a:gd name="f151" fmla="*/ f116 1 f71"/>
                <a:gd name="f152" fmla="*/ f117 1 f70"/>
                <a:gd name="f153" fmla="*/ f118 1 f71"/>
                <a:gd name="f154" fmla="*/ f119 1 f70"/>
                <a:gd name="f155" fmla="*/ f120 1 f71"/>
                <a:gd name="f156" fmla="*/ f121 1 f70"/>
                <a:gd name="f157" fmla="*/ f122 1 f70"/>
                <a:gd name="f158" fmla="*/ f123 1 f71"/>
                <a:gd name="f159" fmla="*/ f124 1 f70"/>
                <a:gd name="f160" fmla="*/ f125 1 f70"/>
                <a:gd name="f161" fmla="*/ f126 1 f71"/>
                <a:gd name="f162" fmla="*/ f127 1 f70"/>
                <a:gd name="f163" fmla="*/ f128 1 f71"/>
                <a:gd name="f164" fmla="*/ f129 1 f70"/>
                <a:gd name="f165" fmla="*/ f130 1 f71"/>
                <a:gd name="f166" fmla="*/ f131 1 f71"/>
                <a:gd name="f167" fmla="*/ f132 1 f71"/>
                <a:gd name="f168" fmla="*/ f133 f65 1"/>
                <a:gd name="f169" fmla="*/ f134 f65 1"/>
                <a:gd name="f170" fmla="*/ f136 f66 1"/>
                <a:gd name="f171" fmla="*/ f135 f66 1"/>
                <a:gd name="f172" fmla="*/ f138 f65 1"/>
                <a:gd name="f173" fmla="*/ f139 f66 1"/>
                <a:gd name="f174" fmla="*/ f140 f65 1"/>
                <a:gd name="f175" fmla="*/ f141 f66 1"/>
                <a:gd name="f176" fmla="*/ f142 f65 1"/>
                <a:gd name="f177" fmla="*/ f143 f65 1"/>
                <a:gd name="f178" fmla="*/ f144 f66 1"/>
                <a:gd name="f179" fmla="*/ f145 f65 1"/>
                <a:gd name="f180" fmla="*/ f146 f65 1"/>
                <a:gd name="f181" fmla="*/ f147 f66 1"/>
                <a:gd name="f182" fmla="*/ f148 f65 1"/>
                <a:gd name="f183" fmla="*/ f149 f66 1"/>
                <a:gd name="f184" fmla="*/ f150 f65 1"/>
                <a:gd name="f185" fmla="*/ f151 f66 1"/>
                <a:gd name="f186" fmla="*/ f152 f65 1"/>
                <a:gd name="f187" fmla="*/ f153 f66 1"/>
                <a:gd name="f188" fmla="*/ f154 f65 1"/>
                <a:gd name="f189" fmla="*/ f155 f66 1"/>
                <a:gd name="f190" fmla="*/ f156 f65 1"/>
                <a:gd name="f191" fmla="*/ f157 f65 1"/>
                <a:gd name="f192" fmla="*/ f158 f66 1"/>
                <a:gd name="f193" fmla="*/ f159 f65 1"/>
                <a:gd name="f194" fmla="*/ f160 f65 1"/>
                <a:gd name="f195" fmla="*/ f161 f66 1"/>
                <a:gd name="f196" fmla="*/ f162 f65 1"/>
                <a:gd name="f197" fmla="*/ f163 f66 1"/>
                <a:gd name="f198" fmla="*/ f164 f65 1"/>
                <a:gd name="f199" fmla="*/ f165 f66 1"/>
                <a:gd name="f200" fmla="*/ f166 f66 1"/>
                <a:gd name="f201" fmla="*/ f167 f66 1"/>
              </a:gdLst>
              <a:ahLst/>
              <a:cxnLst>
                <a:cxn ang="3cd4">
                  <a:pos x="hc" y="t"/>
                </a:cxn>
                <a:cxn ang="0">
                  <a:pos x="r" y="vc"/>
                </a:cxn>
                <a:cxn ang="cd4">
                  <a:pos x="hc" y="b"/>
                </a:cxn>
                <a:cxn ang="cd2">
                  <a:pos x="l" y="vc"/>
                </a:cxn>
                <a:cxn ang="f137">
                  <a:pos x="f172" y="f173"/>
                </a:cxn>
                <a:cxn ang="f137">
                  <a:pos x="f174" y="f175"/>
                </a:cxn>
                <a:cxn ang="f137">
                  <a:pos x="f176" y="f175"/>
                </a:cxn>
                <a:cxn ang="f137">
                  <a:pos x="f176" y="f173"/>
                </a:cxn>
                <a:cxn ang="f137">
                  <a:pos x="f177" y="f173"/>
                </a:cxn>
                <a:cxn ang="f137">
                  <a:pos x="f177" y="f178"/>
                </a:cxn>
                <a:cxn ang="f137">
                  <a:pos x="f179" y="f178"/>
                </a:cxn>
                <a:cxn ang="f137">
                  <a:pos x="f180" y="f181"/>
                </a:cxn>
                <a:cxn ang="f137">
                  <a:pos x="f182" y="f183"/>
                </a:cxn>
                <a:cxn ang="f137">
                  <a:pos x="f184" y="f185"/>
                </a:cxn>
                <a:cxn ang="f137">
                  <a:pos x="f186" y="f187"/>
                </a:cxn>
                <a:cxn ang="f137">
                  <a:pos x="f188" y="f189"/>
                </a:cxn>
                <a:cxn ang="f137">
                  <a:pos x="f190" y="f173"/>
                </a:cxn>
                <a:cxn ang="f137">
                  <a:pos x="f191" y="f173"/>
                </a:cxn>
                <a:cxn ang="f137">
                  <a:pos x="f176" y="f192"/>
                </a:cxn>
                <a:cxn ang="f137">
                  <a:pos x="f193" y="f192"/>
                </a:cxn>
                <a:cxn ang="f137">
                  <a:pos x="f194" y="f195"/>
                </a:cxn>
                <a:cxn ang="f137">
                  <a:pos x="f196" y="f197"/>
                </a:cxn>
                <a:cxn ang="f137">
                  <a:pos x="f198" y="f199"/>
                </a:cxn>
                <a:cxn ang="f137">
                  <a:pos x="f193" y="f200"/>
                </a:cxn>
                <a:cxn ang="f137">
                  <a:pos x="f176" y="f200"/>
                </a:cxn>
                <a:cxn ang="f137">
                  <a:pos x="f176" y="f201"/>
                </a:cxn>
              </a:cxnLst>
              <a:rect l="f168" t="f171" r="f169" b="f170"/>
              <a:pathLst>
                <a:path w="656893" h="805161">
                  <a:moveTo>
                    <a:pt x="f8" y="f7"/>
                  </a:moveTo>
                  <a:lnTo>
                    <a:pt x="f9" y="f10"/>
                  </a:lnTo>
                  <a:lnTo>
                    <a:pt x="f11" y="f10"/>
                  </a:lnTo>
                  <a:lnTo>
                    <a:pt x="f11" y="f7"/>
                  </a:lnTo>
                  <a:lnTo>
                    <a:pt x="f5" y="f7"/>
                  </a:lnTo>
                  <a:lnTo>
                    <a:pt x="f5" y="f5"/>
                  </a:lnTo>
                  <a:lnTo>
                    <a:pt x="f12" y="f5"/>
                  </a:lnTo>
                  <a:cubicBezTo>
                    <a:pt x="f13" y="f5"/>
                    <a:pt x="f14" y="f15"/>
                    <a:pt x="f16" y="f17"/>
                  </a:cubicBezTo>
                  <a:cubicBezTo>
                    <a:pt x="f18" y="f19"/>
                    <a:pt x="f20" y="f21"/>
                    <a:pt x="f22" y="f23"/>
                  </a:cubicBezTo>
                  <a:cubicBezTo>
                    <a:pt x="f24" y="f25"/>
                    <a:pt x="f26" y="f27"/>
                    <a:pt x="f26" y="f28"/>
                  </a:cubicBezTo>
                  <a:cubicBezTo>
                    <a:pt x="f26" y="f29"/>
                    <a:pt x="f30" y="f31"/>
                    <a:pt x="f32" y="f33"/>
                  </a:cubicBezTo>
                  <a:cubicBezTo>
                    <a:pt x="f34" y="f35"/>
                    <a:pt x="f36" y="f37"/>
                    <a:pt x="f38" y="f39"/>
                  </a:cubicBezTo>
                  <a:lnTo>
                    <a:pt x="f40" y="f7"/>
                  </a:lnTo>
                  <a:lnTo>
                    <a:pt x="f41" y="f7"/>
                  </a:lnTo>
                  <a:close/>
                  <a:moveTo>
                    <a:pt x="f11" y="f42"/>
                  </a:moveTo>
                  <a:lnTo>
                    <a:pt x="f43" y="f42"/>
                  </a:lnTo>
                  <a:cubicBezTo>
                    <a:pt x="f44" y="f42"/>
                    <a:pt x="f45" y="f46"/>
                    <a:pt x="f47" y="f48"/>
                  </a:cubicBezTo>
                  <a:cubicBezTo>
                    <a:pt x="f49" y="f50"/>
                    <a:pt x="f51" y="f52"/>
                    <a:pt x="f51" y="f53"/>
                  </a:cubicBezTo>
                  <a:cubicBezTo>
                    <a:pt x="f51" y="f54"/>
                    <a:pt x="f55" y="f56"/>
                    <a:pt x="f57" y="f58"/>
                  </a:cubicBezTo>
                  <a:cubicBezTo>
                    <a:pt x="f59" y="f60"/>
                    <a:pt x="f61" y="f62"/>
                    <a:pt x="f43" y="f62"/>
                  </a:cubicBezTo>
                  <a:lnTo>
                    <a:pt x="f11" y="f62"/>
                  </a:lnTo>
                  <a:lnTo>
                    <a:pt x="f11" y="f63"/>
                  </a:lnTo>
                  <a:close/>
                </a:path>
              </a:pathLst>
            </a:custGeom>
            <a:solidFill>
              <a:srgbClr val="FFFFFF"/>
            </a:solidFill>
            <a:ln w="2560"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ndParaRPr>
            </a:p>
          </p:txBody>
        </p:sp>
        <p:sp>
          <p:nvSpPr>
            <p:cNvPr id="9" name="Freeform: Shape 21">
              <a:extLst>
                <a:ext uri="{FF2B5EF4-FFF2-40B4-BE49-F238E27FC236}">
                  <a16:creationId xmlns:a16="http://schemas.microsoft.com/office/drawing/2014/main" id="{5377DC91-F516-2B1D-E989-9118DDFCCE6A}"/>
                </a:ext>
              </a:extLst>
            </p:cNvPr>
            <p:cNvSpPr/>
            <p:nvPr/>
          </p:nvSpPr>
          <p:spPr>
            <a:xfrm>
              <a:off x="6257787" y="2835481"/>
              <a:ext cx="685324" cy="699973"/>
            </a:xfrm>
            <a:custGeom>
              <a:avLst/>
              <a:gdLst>
                <a:gd name="f0" fmla="val 10800000"/>
                <a:gd name="f1" fmla="val 5400000"/>
                <a:gd name="f2" fmla="val 180"/>
                <a:gd name="f3" fmla="val w"/>
                <a:gd name="f4" fmla="val h"/>
                <a:gd name="f5" fmla="val 0"/>
                <a:gd name="f6" fmla="val 737868"/>
                <a:gd name="f7" fmla="val 805161"/>
                <a:gd name="f8" fmla="val 539980"/>
                <a:gd name="f9" fmla="val 50772"/>
                <a:gd name="f10" fmla="val 603462"/>
                <a:gd name="f11" fmla="val 84663"/>
                <a:gd name="f12" fmla="val 652314"/>
                <a:gd name="f13" fmla="val 132060"/>
                <a:gd name="f14" fmla="val 686535"/>
                <a:gd name="f15" fmla="val 192961"/>
                <a:gd name="f16" fmla="val 720757"/>
                <a:gd name="f17" fmla="val 253863"/>
                <a:gd name="f18" fmla="val 737869"/>
                <a:gd name="f19" fmla="val 323555"/>
                <a:gd name="f20" fmla="val 401976"/>
                <a:gd name="f21" fmla="val 480396"/>
                <a:gd name="f22" fmla="val 720566"/>
                <a:gd name="f23" fmla="val 548942"/>
                <a:gd name="f24" fmla="val 685963"/>
                <a:gd name="f25" fmla="val 609843"/>
                <a:gd name="f26" fmla="val 651359"/>
                <a:gd name="f27" fmla="val 670745"/>
                <a:gd name="f28" fmla="val 602317"/>
                <a:gd name="f29" fmla="val 718523"/>
                <a:gd name="f30" fmla="val 538835"/>
                <a:gd name="f31" fmla="val 753179"/>
                <a:gd name="f32" fmla="val 475353"/>
                <a:gd name="f33" fmla="val 787834"/>
                <a:gd name="f34" fmla="val 401820"/>
                <a:gd name="f35" fmla="val 318174"/>
                <a:gd name="f36" fmla="val 402583"/>
                <a:gd name="f37" fmla="val 476497"/>
                <a:gd name="f38" fmla="val 16945"/>
                <a:gd name="f39" fmla="val 50836"/>
                <a:gd name="f40" fmla="val 455061"/>
                <a:gd name="f41" fmla="val 553847"/>
                <a:gd name="f42" fmla="val 492273"/>
                <a:gd name="f43" fmla="val 518045"/>
                <a:gd name="f44" fmla="val 510910"/>
                <a:gd name="f45" fmla="val 467464"/>
                <a:gd name="f46" fmla="val 336487"/>
                <a:gd name="f47" fmla="val 284568"/>
                <a:gd name="f48" fmla="val 248384"/>
                <a:gd name="f49" fmla="val 417786"/>
                <a:gd name="f50" fmla="val 212263"/>
                <a:gd name="f51" fmla="val 366517"/>
                <a:gd name="f52" fmla="val 194108"/>
                <a:gd name="f53" fmla="val 301127"/>
                <a:gd name="f54" fmla="val 223587"/>
                <a:gd name="f55" fmla="val 607550"/>
                <a:gd name="f56" fmla="val 589649"/>
                <a:gd name="f57" fmla="+- 0 0 -90"/>
                <a:gd name="f58" fmla="*/ f3 1 737868"/>
                <a:gd name="f59" fmla="*/ f4 1 805161"/>
                <a:gd name="f60" fmla="+- f7 0 f5"/>
                <a:gd name="f61" fmla="+- f6 0 f5"/>
                <a:gd name="f62" fmla="*/ f57 f0 1"/>
                <a:gd name="f63" fmla="*/ f61 1 737868"/>
                <a:gd name="f64" fmla="*/ f60 1 805161"/>
                <a:gd name="f65" fmla="*/ 539980 f61 1"/>
                <a:gd name="f66" fmla="*/ 50772 f60 1"/>
                <a:gd name="f67" fmla="*/ 686535 f61 1"/>
                <a:gd name="f68" fmla="*/ 192961 f60 1"/>
                <a:gd name="f69" fmla="*/ 737869 f61 1"/>
                <a:gd name="f70" fmla="*/ 401976 f60 1"/>
                <a:gd name="f71" fmla="*/ 685963 f61 1"/>
                <a:gd name="f72" fmla="*/ 609843 f60 1"/>
                <a:gd name="f73" fmla="*/ 538835 f61 1"/>
                <a:gd name="f74" fmla="*/ 753179 f60 1"/>
                <a:gd name="f75" fmla="*/ 318174 f61 1"/>
                <a:gd name="f76" fmla="*/ 805161 f60 1"/>
                <a:gd name="f77" fmla="*/ 0 f61 1"/>
                <a:gd name="f78" fmla="*/ 0 f60 1"/>
                <a:gd name="f79" fmla="*/ 50836 f60 1"/>
                <a:gd name="f80" fmla="*/ 455061 f61 1"/>
                <a:gd name="f81" fmla="*/ 553847 f60 1"/>
                <a:gd name="f82" fmla="*/ 510910 f61 1"/>
                <a:gd name="f83" fmla="*/ 248384 f60 1"/>
                <a:gd name="f84" fmla="*/ 301127 f61 1"/>
                <a:gd name="f85" fmla="*/ 194108 f60 1"/>
                <a:gd name="f86" fmla="*/ 223587 f61 1"/>
                <a:gd name="f87" fmla="*/ 607550 f60 1"/>
                <a:gd name="f88" fmla="*/ f62 1 f2"/>
                <a:gd name="f89" fmla="*/ f65 1 737868"/>
                <a:gd name="f90" fmla="*/ f66 1 805161"/>
                <a:gd name="f91" fmla="*/ f67 1 737868"/>
                <a:gd name="f92" fmla="*/ f68 1 805161"/>
                <a:gd name="f93" fmla="*/ f69 1 737868"/>
                <a:gd name="f94" fmla="*/ f70 1 805161"/>
                <a:gd name="f95" fmla="*/ f71 1 737868"/>
                <a:gd name="f96" fmla="*/ f72 1 805161"/>
                <a:gd name="f97" fmla="*/ f73 1 737868"/>
                <a:gd name="f98" fmla="*/ f74 1 805161"/>
                <a:gd name="f99" fmla="*/ f75 1 737868"/>
                <a:gd name="f100" fmla="*/ f76 1 805161"/>
                <a:gd name="f101" fmla="*/ f77 1 737868"/>
                <a:gd name="f102" fmla="*/ f78 1 805161"/>
                <a:gd name="f103" fmla="*/ f79 1 805161"/>
                <a:gd name="f104" fmla="*/ f80 1 737868"/>
                <a:gd name="f105" fmla="*/ f81 1 805161"/>
                <a:gd name="f106" fmla="*/ f82 1 737868"/>
                <a:gd name="f107" fmla="*/ f83 1 805161"/>
                <a:gd name="f108" fmla="*/ f84 1 737868"/>
                <a:gd name="f109" fmla="*/ f85 1 805161"/>
                <a:gd name="f110" fmla="*/ f86 1 737868"/>
                <a:gd name="f111" fmla="*/ f87 1 805161"/>
                <a:gd name="f112" fmla="*/ f5 1 f63"/>
                <a:gd name="f113" fmla="*/ f6 1 f63"/>
                <a:gd name="f114" fmla="*/ f5 1 f64"/>
                <a:gd name="f115" fmla="*/ f7 1 f64"/>
                <a:gd name="f116" fmla="+- f88 0 f1"/>
                <a:gd name="f117" fmla="*/ f89 1 f63"/>
                <a:gd name="f118" fmla="*/ f90 1 f64"/>
                <a:gd name="f119" fmla="*/ f91 1 f63"/>
                <a:gd name="f120" fmla="*/ f92 1 f64"/>
                <a:gd name="f121" fmla="*/ f93 1 f63"/>
                <a:gd name="f122" fmla="*/ f94 1 f64"/>
                <a:gd name="f123" fmla="*/ f95 1 f63"/>
                <a:gd name="f124" fmla="*/ f96 1 f64"/>
                <a:gd name="f125" fmla="*/ f97 1 f63"/>
                <a:gd name="f126" fmla="*/ f98 1 f64"/>
                <a:gd name="f127" fmla="*/ f99 1 f63"/>
                <a:gd name="f128" fmla="*/ f100 1 f64"/>
                <a:gd name="f129" fmla="*/ f101 1 f63"/>
                <a:gd name="f130" fmla="*/ f102 1 f64"/>
                <a:gd name="f131" fmla="*/ f103 1 f64"/>
                <a:gd name="f132" fmla="*/ f104 1 f63"/>
                <a:gd name="f133" fmla="*/ f105 1 f64"/>
                <a:gd name="f134" fmla="*/ f106 1 f63"/>
                <a:gd name="f135" fmla="*/ f107 1 f64"/>
                <a:gd name="f136" fmla="*/ f108 1 f63"/>
                <a:gd name="f137" fmla="*/ f109 1 f64"/>
                <a:gd name="f138" fmla="*/ f110 1 f63"/>
                <a:gd name="f139" fmla="*/ f111 1 f64"/>
                <a:gd name="f140" fmla="*/ f112 f58 1"/>
                <a:gd name="f141" fmla="*/ f113 f58 1"/>
                <a:gd name="f142" fmla="*/ f115 f59 1"/>
                <a:gd name="f143" fmla="*/ f114 f59 1"/>
                <a:gd name="f144" fmla="*/ f117 f58 1"/>
                <a:gd name="f145" fmla="*/ f118 f59 1"/>
                <a:gd name="f146" fmla="*/ f119 f58 1"/>
                <a:gd name="f147" fmla="*/ f120 f59 1"/>
                <a:gd name="f148" fmla="*/ f121 f58 1"/>
                <a:gd name="f149" fmla="*/ f122 f59 1"/>
                <a:gd name="f150" fmla="*/ f123 f58 1"/>
                <a:gd name="f151" fmla="*/ f124 f59 1"/>
                <a:gd name="f152" fmla="*/ f125 f58 1"/>
                <a:gd name="f153" fmla="*/ f126 f59 1"/>
                <a:gd name="f154" fmla="*/ f127 f58 1"/>
                <a:gd name="f155" fmla="*/ f128 f59 1"/>
                <a:gd name="f156" fmla="*/ f129 f58 1"/>
                <a:gd name="f157" fmla="*/ f130 f59 1"/>
                <a:gd name="f158" fmla="*/ f131 f59 1"/>
                <a:gd name="f159" fmla="*/ f132 f58 1"/>
                <a:gd name="f160" fmla="*/ f133 f59 1"/>
                <a:gd name="f161" fmla="*/ f134 f58 1"/>
                <a:gd name="f162" fmla="*/ f135 f59 1"/>
                <a:gd name="f163" fmla="*/ f136 f58 1"/>
                <a:gd name="f164" fmla="*/ f137 f59 1"/>
                <a:gd name="f165" fmla="*/ f138 f58 1"/>
                <a:gd name="f166" fmla="*/ f139 f59 1"/>
              </a:gdLst>
              <a:ahLst/>
              <a:cxnLst>
                <a:cxn ang="3cd4">
                  <a:pos x="hc" y="t"/>
                </a:cxn>
                <a:cxn ang="0">
                  <a:pos x="r" y="vc"/>
                </a:cxn>
                <a:cxn ang="cd4">
                  <a:pos x="hc" y="b"/>
                </a:cxn>
                <a:cxn ang="cd2">
                  <a:pos x="l" y="vc"/>
                </a:cxn>
                <a:cxn ang="f116">
                  <a:pos x="f144" y="f145"/>
                </a:cxn>
                <a:cxn ang="f116">
                  <a:pos x="f146" y="f147"/>
                </a:cxn>
                <a:cxn ang="f116">
                  <a:pos x="f148" y="f149"/>
                </a:cxn>
                <a:cxn ang="f116">
                  <a:pos x="f150" y="f151"/>
                </a:cxn>
                <a:cxn ang="f116">
                  <a:pos x="f152" y="f153"/>
                </a:cxn>
                <a:cxn ang="f116">
                  <a:pos x="f154" y="f155"/>
                </a:cxn>
                <a:cxn ang="f116">
                  <a:pos x="f156" y="f155"/>
                </a:cxn>
                <a:cxn ang="f116">
                  <a:pos x="f156" y="f157"/>
                </a:cxn>
                <a:cxn ang="f116">
                  <a:pos x="f154" y="f157"/>
                </a:cxn>
                <a:cxn ang="f116">
                  <a:pos x="f144" y="f158"/>
                </a:cxn>
                <a:cxn ang="f116">
                  <a:pos x="f159" y="f160"/>
                </a:cxn>
                <a:cxn ang="f116">
                  <a:pos x="f161" y="f149"/>
                </a:cxn>
                <a:cxn ang="f116">
                  <a:pos x="f159" y="f162"/>
                </a:cxn>
                <a:cxn ang="f116">
                  <a:pos x="f163" y="f164"/>
                </a:cxn>
                <a:cxn ang="f116">
                  <a:pos x="f165" y="f164"/>
                </a:cxn>
                <a:cxn ang="f116">
                  <a:pos x="f165" y="f166"/>
                </a:cxn>
                <a:cxn ang="f116">
                  <a:pos x="f163" y="f166"/>
                </a:cxn>
                <a:cxn ang="f116">
                  <a:pos x="f159" y="f160"/>
                </a:cxn>
              </a:cxnLst>
              <a:rect l="f140" t="f143" r="f141" b="f142"/>
              <a:pathLst>
                <a:path w="737868" h="805161">
                  <a:moveTo>
                    <a:pt x="f8" y="f9"/>
                  </a:moveTo>
                  <a:cubicBezTo>
                    <a:pt x="f10" y="f11"/>
                    <a:pt x="f12" y="f13"/>
                    <a:pt x="f14" y="f15"/>
                  </a:cubicBezTo>
                  <a:cubicBezTo>
                    <a:pt x="f16" y="f17"/>
                    <a:pt x="f18" y="f19"/>
                    <a:pt x="f18" y="f20"/>
                  </a:cubicBezTo>
                  <a:cubicBezTo>
                    <a:pt x="f18" y="f21"/>
                    <a:pt x="f22" y="f23"/>
                    <a:pt x="f24" y="f25"/>
                  </a:cubicBezTo>
                  <a:cubicBezTo>
                    <a:pt x="f26" y="f27"/>
                    <a:pt x="f28" y="f29"/>
                    <a:pt x="f30" y="f31"/>
                  </a:cubicBezTo>
                  <a:cubicBezTo>
                    <a:pt x="f32" y="f33"/>
                    <a:pt x="f34" y="f7"/>
                    <a:pt x="f35" y="f7"/>
                  </a:cubicBezTo>
                  <a:lnTo>
                    <a:pt x="f5" y="f7"/>
                  </a:lnTo>
                  <a:lnTo>
                    <a:pt x="f5" y="f5"/>
                  </a:lnTo>
                  <a:lnTo>
                    <a:pt x="f35" y="f5"/>
                  </a:lnTo>
                  <a:cubicBezTo>
                    <a:pt x="f36" y="f5"/>
                    <a:pt x="f37" y="f38"/>
                    <a:pt x="f8" y="f39"/>
                  </a:cubicBezTo>
                  <a:close/>
                  <a:moveTo>
                    <a:pt x="f40" y="f41"/>
                  </a:moveTo>
                  <a:cubicBezTo>
                    <a:pt x="f42" y="f43"/>
                    <a:pt x="f44" y="f45"/>
                    <a:pt x="f44" y="f20"/>
                  </a:cubicBezTo>
                  <a:cubicBezTo>
                    <a:pt x="f44" y="f46"/>
                    <a:pt x="f42" y="f47"/>
                    <a:pt x="f40" y="f48"/>
                  </a:cubicBezTo>
                  <a:cubicBezTo>
                    <a:pt x="f49" y="f50"/>
                    <a:pt x="f51" y="f52"/>
                    <a:pt x="f53" y="f52"/>
                  </a:cubicBezTo>
                  <a:lnTo>
                    <a:pt x="f54" y="f52"/>
                  </a:lnTo>
                  <a:lnTo>
                    <a:pt x="f54" y="f55"/>
                  </a:lnTo>
                  <a:lnTo>
                    <a:pt x="f53" y="f55"/>
                  </a:lnTo>
                  <a:cubicBezTo>
                    <a:pt x="f51" y="f55"/>
                    <a:pt x="f49" y="f56"/>
                    <a:pt x="f40" y="f41"/>
                  </a:cubicBezTo>
                  <a:close/>
                </a:path>
              </a:pathLst>
            </a:custGeom>
            <a:solidFill>
              <a:srgbClr val="FFFFFF"/>
            </a:solidFill>
            <a:ln w="2560"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ndParaRPr>
            </a:p>
          </p:txBody>
        </p:sp>
        <p:sp>
          <p:nvSpPr>
            <p:cNvPr id="10" name="Freeform: Shape 22">
              <a:extLst>
                <a:ext uri="{FF2B5EF4-FFF2-40B4-BE49-F238E27FC236}">
                  <a16:creationId xmlns:a16="http://schemas.microsoft.com/office/drawing/2014/main" id="{CBEDCCDB-D58B-D5DB-98BA-540D4087CB33}"/>
                </a:ext>
              </a:extLst>
            </p:cNvPr>
            <p:cNvSpPr/>
            <p:nvPr/>
          </p:nvSpPr>
          <p:spPr>
            <a:xfrm>
              <a:off x="7036280" y="2835481"/>
              <a:ext cx="477664" cy="699973"/>
            </a:xfrm>
            <a:custGeom>
              <a:avLst/>
              <a:gdLst>
                <a:gd name="f0" fmla="val 10800000"/>
                <a:gd name="f1" fmla="val 5400000"/>
                <a:gd name="f2" fmla="val 180"/>
                <a:gd name="f3" fmla="val w"/>
                <a:gd name="f4" fmla="val h"/>
                <a:gd name="f5" fmla="val 0"/>
                <a:gd name="f6" fmla="val 514282"/>
                <a:gd name="f7" fmla="val 805161"/>
                <a:gd name="f8" fmla="val 223523"/>
                <a:gd name="f9" fmla="val 179265"/>
                <a:gd name="f10" fmla="val 310623"/>
                <a:gd name="f11" fmla="val 480124"/>
                <a:gd name="f12" fmla="val 480778"/>
                <a:gd name="f13" fmla="val 625833"/>
                <a:gd name="f14" fmla="val 179328"/>
                <a:gd name="f15" fmla="+- 0 0 -90"/>
                <a:gd name="f16" fmla="*/ f3 1 514282"/>
                <a:gd name="f17" fmla="*/ f4 1 805161"/>
                <a:gd name="f18" fmla="+- f7 0 f5"/>
                <a:gd name="f19" fmla="+- f6 0 f5"/>
                <a:gd name="f20" fmla="*/ f15 f0 1"/>
                <a:gd name="f21" fmla="*/ f19 1 514282"/>
                <a:gd name="f22" fmla="*/ f18 1 805161"/>
                <a:gd name="f23" fmla="*/ 223523 f19 1"/>
                <a:gd name="f24" fmla="*/ 179265 f18 1"/>
                <a:gd name="f25" fmla="*/ 310623 f18 1"/>
                <a:gd name="f26" fmla="*/ 480124 f19 1"/>
                <a:gd name="f27" fmla="*/ 480778 f18 1"/>
                <a:gd name="f28" fmla="*/ 625833 f18 1"/>
                <a:gd name="f29" fmla="*/ 514282 f19 1"/>
                <a:gd name="f30" fmla="*/ 805161 f18 1"/>
                <a:gd name="f31" fmla="*/ 0 f19 1"/>
                <a:gd name="f32" fmla="*/ 0 f18 1"/>
                <a:gd name="f33" fmla="*/ 179328 f18 1"/>
                <a:gd name="f34" fmla="*/ f20 1 f2"/>
                <a:gd name="f35" fmla="*/ f23 1 514282"/>
                <a:gd name="f36" fmla="*/ f24 1 805161"/>
                <a:gd name="f37" fmla="*/ f25 1 805161"/>
                <a:gd name="f38" fmla="*/ f26 1 514282"/>
                <a:gd name="f39" fmla="*/ f27 1 805161"/>
                <a:gd name="f40" fmla="*/ f28 1 805161"/>
                <a:gd name="f41" fmla="*/ f29 1 514282"/>
                <a:gd name="f42" fmla="*/ f30 1 805161"/>
                <a:gd name="f43" fmla="*/ f31 1 514282"/>
                <a:gd name="f44" fmla="*/ f32 1 805161"/>
                <a:gd name="f45" fmla="*/ f33 1 805161"/>
                <a:gd name="f46" fmla="*/ f5 1 f21"/>
                <a:gd name="f47" fmla="*/ f6 1 f21"/>
                <a:gd name="f48" fmla="*/ f5 1 f22"/>
                <a:gd name="f49" fmla="*/ f7 1 f22"/>
                <a:gd name="f50" fmla="+- f34 0 f1"/>
                <a:gd name="f51" fmla="*/ f35 1 f21"/>
                <a:gd name="f52" fmla="*/ f36 1 f22"/>
                <a:gd name="f53" fmla="*/ f37 1 f22"/>
                <a:gd name="f54" fmla="*/ f38 1 f21"/>
                <a:gd name="f55" fmla="*/ f39 1 f22"/>
                <a:gd name="f56" fmla="*/ f40 1 f22"/>
                <a:gd name="f57" fmla="*/ f41 1 f21"/>
                <a:gd name="f58" fmla="*/ f42 1 f22"/>
                <a:gd name="f59" fmla="*/ f43 1 f21"/>
                <a:gd name="f60" fmla="*/ f44 1 f22"/>
                <a:gd name="f61" fmla="*/ f45 1 f22"/>
                <a:gd name="f62" fmla="*/ f46 f16 1"/>
                <a:gd name="f63" fmla="*/ f47 f16 1"/>
                <a:gd name="f64" fmla="*/ f49 f17 1"/>
                <a:gd name="f65" fmla="*/ f48 f17 1"/>
                <a:gd name="f66" fmla="*/ f51 f16 1"/>
                <a:gd name="f67" fmla="*/ f52 f17 1"/>
                <a:gd name="f68" fmla="*/ f53 f17 1"/>
                <a:gd name="f69" fmla="*/ f54 f16 1"/>
                <a:gd name="f70" fmla="*/ f55 f17 1"/>
                <a:gd name="f71" fmla="*/ f56 f17 1"/>
                <a:gd name="f72" fmla="*/ f57 f16 1"/>
                <a:gd name="f73" fmla="*/ f58 f17 1"/>
                <a:gd name="f74" fmla="*/ f59 f16 1"/>
                <a:gd name="f75" fmla="*/ f60 f17 1"/>
                <a:gd name="f76" fmla="*/ f61 f17 1"/>
              </a:gdLst>
              <a:ahLst/>
              <a:cxnLst>
                <a:cxn ang="3cd4">
                  <a:pos x="hc" y="t"/>
                </a:cxn>
                <a:cxn ang="0">
                  <a:pos x="r" y="vc"/>
                </a:cxn>
                <a:cxn ang="cd4">
                  <a:pos x="hc" y="b"/>
                </a:cxn>
                <a:cxn ang="cd2">
                  <a:pos x="l" y="vc"/>
                </a:cxn>
                <a:cxn ang="f50">
                  <a:pos x="f66" y="f67"/>
                </a:cxn>
                <a:cxn ang="f50">
                  <a:pos x="f66" y="f68"/>
                </a:cxn>
                <a:cxn ang="f50">
                  <a:pos x="f69" y="f68"/>
                </a:cxn>
                <a:cxn ang="f50">
                  <a:pos x="f69" y="f70"/>
                </a:cxn>
                <a:cxn ang="f50">
                  <a:pos x="f66" y="f70"/>
                </a:cxn>
                <a:cxn ang="f50">
                  <a:pos x="f66" y="f71"/>
                </a:cxn>
                <a:cxn ang="f50">
                  <a:pos x="f72" y="f71"/>
                </a:cxn>
                <a:cxn ang="f50">
                  <a:pos x="f72" y="f73"/>
                </a:cxn>
                <a:cxn ang="f50">
                  <a:pos x="f74" y="f73"/>
                </a:cxn>
                <a:cxn ang="f50">
                  <a:pos x="f74" y="f75"/>
                </a:cxn>
                <a:cxn ang="f50">
                  <a:pos x="f72" y="f75"/>
                </a:cxn>
                <a:cxn ang="f50">
                  <a:pos x="f72" y="f76"/>
                </a:cxn>
                <a:cxn ang="f50">
                  <a:pos x="f66" y="f76"/>
                </a:cxn>
              </a:cxnLst>
              <a:rect l="f62" t="f65" r="f63" b="f64"/>
              <a:pathLst>
                <a:path w="514282" h="805161">
                  <a:moveTo>
                    <a:pt x="f8" y="f9"/>
                  </a:moveTo>
                  <a:lnTo>
                    <a:pt x="f8" y="f10"/>
                  </a:lnTo>
                  <a:lnTo>
                    <a:pt x="f11" y="f10"/>
                  </a:lnTo>
                  <a:lnTo>
                    <a:pt x="f11" y="f12"/>
                  </a:lnTo>
                  <a:lnTo>
                    <a:pt x="f8" y="f12"/>
                  </a:lnTo>
                  <a:lnTo>
                    <a:pt x="f8" y="f13"/>
                  </a:lnTo>
                  <a:lnTo>
                    <a:pt x="f6" y="f13"/>
                  </a:lnTo>
                  <a:lnTo>
                    <a:pt x="f6" y="f7"/>
                  </a:lnTo>
                  <a:lnTo>
                    <a:pt x="f5" y="f7"/>
                  </a:lnTo>
                  <a:lnTo>
                    <a:pt x="f5" y="f5"/>
                  </a:lnTo>
                  <a:lnTo>
                    <a:pt x="f6" y="f5"/>
                  </a:lnTo>
                  <a:lnTo>
                    <a:pt x="f6" y="f14"/>
                  </a:lnTo>
                  <a:lnTo>
                    <a:pt x="f8" y="f14"/>
                  </a:lnTo>
                  <a:close/>
                </a:path>
              </a:pathLst>
            </a:custGeom>
            <a:solidFill>
              <a:srgbClr val="FFFFFF"/>
            </a:solidFill>
            <a:ln w="2560"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ndParaRPr>
            </a:p>
          </p:txBody>
        </p:sp>
        <p:sp>
          <p:nvSpPr>
            <p:cNvPr id="11" name="Freeform: Shape 23">
              <a:extLst>
                <a:ext uri="{FF2B5EF4-FFF2-40B4-BE49-F238E27FC236}">
                  <a16:creationId xmlns:a16="http://schemas.microsoft.com/office/drawing/2014/main" id="{E9624183-29BA-508E-8490-DAC3A7635C25}"/>
                </a:ext>
              </a:extLst>
            </p:cNvPr>
            <p:cNvSpPr/>
            <p:nvPr/>
          </p:nvSpPr>
          <p:spPr>
            <a:xfrm>
              <a:off x="7616631" y="2835426"/>
              <a:ext cx="691652" cy="699973"/>
            </a:xfrm>
            <a:custGeom>
              <a:avLst/>
              <a:gdLst>
                <a:gd name="f0" fmla="val 10800000"/>
                <a:gd name="f1" fmla="val 5400000"/>
                <a:gd name="f2" fmla="val 180"/>
                <a:gd name="f3" fmla="val w"/>
                <a:gd name="f4" fmla="val h"/>
                <a:gd name="f5" fmla="val 0"/>
                <a:gd name="f6" fmla="val 744674"/>
                <a:gd name="f7" fmla="val 805161"/>
                <a:gd name="f8" fmla="val 521151"/>
                <a:gd name="f9" fmla="val 223523"/>
                <a:gd name="f10" fmla="val 355216"/>
                <a:gd name="f11" fmla="val 455678"/>
                <a:gd name="f12" fmla="+- 0 0 -90"/>
                <a:gd name="f13" fmla="*/ f3 1 744674"/>
                <a:gd name="f14" fmla="*/ f4 1 805161"/>
                <a:gd name="f15" fmla="+- f7 0 f5"/>
                <a:gd name="f16" fmla="+- f6 0 f5"/>
                <a:gd name="f17" fmla="*/ f12 f0 1"/>
                <a:gd name="f18" fmla="*/ f16 1 744674"/>
                <a:gd name="f19" fmla="*/ f15 1 805161"/>
                <a:gd name="f20" fmla="*/ 744674 f16 1"/>
                <a:gd name="f21" fmla="*/ 805161 f15 1"/>
                <a:gd name="f22" fmla="*/ 521151 f16 1"/>
                <a:gd name="f23" fmla="*/ 223523 f16 1"/>
                <a:gd name="f24" fmla="*/ 355216 f15 1"/>
                <a:gd name="f25" fmla="*/ 0 f16 1"/>
                <a:gd name="f26" fmla="*/ 0 f15 1"/>
                <a:gd name="f27" fmla="*/ 455678 f15 1"/>
                <a:gd name="f28" fmla="*/ f17 1 f2"/>
                <a:gd name="f29" fmla="*/ f20 1 744674"/>
                <a:gd name="f30" fmla="*/ f21 1 805161"/>
                <a:gd name="f31" fmla="*/ f22 1 744674"/>
                <a:gd name="f32" fmla="*/ f23 1 744674"/>
                <a:gd name="f33" fmla="*/ f24 1 805161"/>
                <a:gd name="f34" fmla="*/ f25 1 744674"/>
                <a:gd name="f35" fmla="*/ f26 1 805161"/>
                <a:gd name="f36" fmla="*/ f27 1 805161"/>
                <a:gd name="f37" fmla="*/ f5 1 f18"/>
                <a:gd name="f38" fmla="*/ f6 1 f18"/>
                <a:gd name="f39" fmla="*/ f5 1 f19"/>
                <a:gd name="f40" fmla="*/ f7 1 f19"/>
                <a:gd name="f41" fmla="+- f28 0 f1"/>
                <a:gd name="f42" fmla="*/ f29 1 f18"/>
                <a:gd name="f43" fmla="*/ f30 1 f19"/>
                <a:gd name="f44" fmla="*/ f31 1 f18"/>
                <a:gd name="f45" fmla="*/ f32 1 f18"/>
                <a:gd name="f46" fmla="*/ f33 1 f19"/>
                <a:gd name="f47" fmla="*/ f34 1 f18"/>
                <a:gd name="f48" fmla="*/ f35 1 f19"/>
                <a:gd name="f49" fmla="*/ f36 1 f19"/>
                <a:gd name="f50" fmla="*/ f37 f13 1"/>
                <a:gd name="f51" fmla="*/ f38 f13 1"/>
                <a:gd name="f52" fmla="*/ f40 f14 1"/>
                <a:gd name="f53" fmla="*/ f39 f14 1"/>
                <a:gd name="f54" fmla="*/ f42 f13 1"/>
                <a:gd name="f55" fmla="*/ f43 f14 1"/>
                <a:gd name="f56" fmla="*/ f44 f13 1"/>
                <a:gd name="f57" fmla="*/ f45 f13 1"/>
                <a:gd name="f58" fmla="*/ f46 f14 1"/>
                <a:gd name="f59" fmla="*/ f47 f13 1"/>
                <a:gd name="f60" fmla="*/ f48 f14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7" y="f55"/>
                </a:cxn>
                <a:cxn ang="f41">
                  <a:pos x="f59" y="f55"/>
                </a:cxn>
                <a:cxn ang="f41">
                  <a:pos x="f59" y="f60"/>
                </a:cxn>
                <a:cxn ang="f41">
                  <a:pos x="f57" y="f60"/>
                </a:cxn>
                <a:cxn ang="f41">
                  <a:pos x="f56" y="f61"/>
                </a:cxn>
                <a:cxn ang="f41">
                  <a:pos x="f56" y="f60"/>
                </a:cxn>
                <a:cxn ang="f41">
                  <a:pos x="f54" y="f60"/>
                </a:cxn>
                <a:cxn ang="f41">
                  <a:pos x="f54" y="f55"/>
                </a:cxn>
              </a:cxnLst>
              <a:rect l="f50" t="f53" r="f51" b="f52"/>
              <a:pathLst>
                <a:path w="744674" h="805161">
                  <a:moveTo>
                    <a:pt x="f6" y="f7"/>
                  </a:moveTo>
                  <a:lnTo>
                    <a:pt x="f8" y="f7"/>
                  </a:lnTo>
                  <a:lnTo>
                    <a:pt x="f9" y="f10"/>
                  </a:lnTo>
                  <a:lnTo>
                    <a:pt x="f9" y="f7"/>
                  </a:lnTo>
                  <a:lnTo>
                    <a:pt x="f5" y="f7"/>
                  </a:lnTo>
                  <a:lnTo>
                    <a:pt x="f5" y="f5"/>
                  </a:lnTo>
                  <a:lnTo>
                    <a:pt x="f9" y="f5"/>
                  </a:lnTo>
                  <a:lnTo>
                    <a:pt x="f8" y="f11"/>
                  </a:lnTo>
                  <a:lnTo>
                    <a:pt x="f8" y="f5"/>
                  </a:lnTo>
                  <a:lnTo>
                    <a:pt x="f6" y="f5"/>
                  </a:lnTo>
                  <a:lnTo>
                    <a:pt x="f6" y="f7"/>
                  </a:lnTo>
                  <a:close/>
                </a:path>
              </a:pathLst>
            </a:custGeom>
            <a:solidFill>
              <a:srgbClr val="FFFFFF"/>
            </a:solidFill>
            <a:ln w="2560"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ndParaRPr>
            </a:p>
          </p:txBody>
        </p:sp>
      </p:grpSp>
      <p:sp>
        <p:nvSpPr>
          <p:cNvPr id="12" name="Freeform: Shape 11">
            <a:extLst>
              <a:ext uri="{FF2B5EF4-FFF2-40B4-BE49-F238E27FC236}">
                <a16:creationId xmlns:a16="http://schemas.microsoft.com/office/drawing/2014/main" id="{8D12CDF0-0CC8-96AC-759F-964E1358C89D}"/>
              </a:ext>
            </a:extLst>
          </p:cNvPr>
          <p:cNvSpPr/>
          <p:nvPr/>
        </p:nvSpPr>
        <p:spPr>
          <a:xfrm>
            <a:off x="5022287" y="6458800"/>
            <a:ext cx="7142158" cy="28620"/>
          </a:xfrm>
          <a:custGeom>
            <a:avLst/>
            <a:gdLst>
              <a:gd name="f0" fmla="val 10800000"/>
              <a:gd name="f1" fmla="val 5400000"/>
              <a:gd name="f2" fmla="val 180"/>
              <a:gd name="f3" fmla="val w"/>
              <a:gd name="f4" fmla="val h"/>
              <a:gd name="f5" fmla="val 0"/>
              <a:gd name="f6" fmla="val 7430778"/>
              <a:gd name="f7" fmla="val 29240"/>
              <a:gd name="f8" fmla="val 29241"/>
              <a:gd name="f9" fmla="+- 0 0 -90"/>
              <a:gd name="f10" fmla="*/ f3 1 7430778"/>
              <a:gd name="f11" fmla="*/ f4 1 29240"/>
              <a:gd name="f12" fmla="+- f7 0 f5"/>
              <a:gd name="f13" fmla="+- f6 0 f5"/>
              <a:gd name="f14" fmla="*/ f9 f0 1"/>
              <a:gd name="f15" fmla="*/ f13 1 7430778"/>
              <a:gd name="f16" fmla="*/ f12 1 29240"/>
              <a:gd name="f17" fmla="*/ 0 f13 1"/>
              <a:gd name="f18" fmla="*/ 0 f12 1"/>
              <a:gd name="f19" fmla="*/ 7430778 f13 1"/>
              <a:gd name="f20" fmla="*/ 29241 f12 1"/>
              <a:gd name="f21" fmla="*/ f14 1 f2"/>
              <a:gd name="f22" fmla="*/ f17 1 7430778"/>
              <a:gd name="f23" fmla="*/ f18 1 29240"/>
              <a:gd name="f24" fmla="*/ f19 1 7430778"/>
              <a:gd name="f25" fmla="*/ f20 1 29240"/>
              <a:gd name="f26" fmla="*/ f5 1 f15"/>
              <a:gd name="f27" fmla="*/ f6 1 f15"/>
              <a:gd name="f28" fmla="*/ f5 1 f16"/>
              <a:gd name="f29" fmla="*/ f7 1 f16"/>
              <a:gd name="f30" fmla="+- f21 0 f1"/>
              <a:gd name="f31" fmla="*/ f22 1 f15"/>
              <a:gd name="f32" fmla="*/ f23 1 f16"/>
              <a:gd name="f33" fmla="*/ f24 1 f15"/>
              <a:gd name="f34" fmla="*/ f25 1 f16"/>
              <a:gd name="f35" fmla="*/ f26 f10 1"/>
              <a:gd name="f36" fmla="*/ f27 f10 1"/>
              <a:gd name="f37" fmla="*/ f29 f11 1"/>
              <a:gd name="f38" fmla="*/ f28 f11 1"/>
              <a:gd name="f39" fmla="*/ f31 f10 1"/>
              <a:gd name="f40" fmla="*/ f32 f11 1"/>
              <a:gd name="f41" fmla="*/ f33 f10 1"/>
              <a:gd name="f42" fmla="*/ f34 f11 1"/>
            </a:gdLst>
            <a:ahLst/>
            <a:cxnLst>
              <a:cxn ang="3cd4">
                <a:pos x="hc" y="t"/>
              </a:cxn>
              <a:cxn ang="0">
                <a:pos x="r" y="vc"/>
              </a:cxn>
              <a:cxn ang="cd4">
                <a:pos x="hc" y="b"/>
              </a:cxn>
              <a:cxn ang="cd2">
                <a:pos x="l" y="vc"/>
              </a:cxn>
              <a:cxn ang="f30">
                <a:pos x="f39" y="f40"/>
              </a:cxn>
              <a:cxn ang="f30">
                <a:pos x="f41" y="f40"/>
              </a:cxn>
              <a:cxn ang="f30">
                <a:pos x="f41" y="f42"/>
              </a:cxn>
              <a:cxn ang="f30">
                <a:pos x="f39" y="f42"/>
              </a:cxn>
            </a:cxnLst>
            <a:rect l="f35" t="f38" r="f36" b="f37"/>
            <a:pathLst>
              <a:path w="7430778" h="29240">
                <a:moveTo>
                  <a:pt x="f5" y="f5"/>
                </a:moveTo>
                <a:lnTo>
                  <a:pt x="f6" y="f5"/>
                </a:lnTo>
                <a:lnTo>
                  <a:pt x="f6" y="f8"/>
                </a:lnTo>
                <a:lnTo>
                  <a:pt x="f5" y="f8"/>
                </a:lnTo>
                <a:close/>
              </a:path>
            </a:pathLst>
          </a:custGeom>
          <a:solidFill>
            <a:srgbClr val="FFFFFF">
              <a:alpha val="99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TextBox 74">
            <a:extLst>
              <a:ext uri="{FF2B5EF4-FFF2-40B4-BE49-F238E27FC236}">
                <a16:creationId xmlns:a16="http://schemas.microsoft.com/office/drawing/2014/main" id="{432F039B-C9C4-64DD-D12A-2AA73E6C17A5}"/>
              </a:ext>
            </a:extLst>
          </p:cNvPr>
          <p:cNvSpPr txBox="1"/>
          <p:nvPr/>
        </p:nvSpPr>
        <p:spPr>
          <a:xfrm>
            <a:off x="1797372" y="6313566"/>
            <a:ext cx="660895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Poppins"/>
                <a:cs typeface="Poppins"/>
              </a:rPr>
              <a:t>www.nordencommunication.com</a:t>
            </a:r>
          </a:p>
        </p:txBody>
      </p:sp>
      <p:sp>
        <p:nvSpPr>
          <p:cNvPr id="14" name="TextBox 1">
            <a:extLst>
              <a:ext uri="{FF2B5EF4-FFF2-40B4-BE49-F238E27FC236}">
                <a16:creationId xmlns:a16="http://schemas.microsoft.com/office/drawing/2014/main" id="{9F19BFC4-2166-DD8B-AC98-01B2B7331A78}"/>
              </a:ext>
            </a:extLst>
          </p:cNvPr>
          <p:cNvSpPr txBox="1"/>
          <p:nvPr/>
        </p:nvSpPr>
        <p:spPr>
          <a:xfrm>
            <a:off x="4461677" y="3497515"/>
            <a:ext cx="3409715"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N" sz="3200" b="0" i="1" u="none" strike="noStrike" kern="1200" cap="none" spc="0" baseline="0">
                <a:solidFill>
                  <a:srgbClr val="FFFFFF"/>
                </a:solidFill>
                <a:uFillTx/>
                <a:latin typeface="Supreme" pitchFamily="50"/>
              </a:rPr>
              <a:t>Crafting Innovation</a:t>
            </a:r>
          </a:p>
        </p:txBody>
      </p:sp>
      <p:sp>
        <p:nvSpPr>
          <p:cNvPr id="15" name="Freeform: Shape 14">
            <a:extLst>
              <a:ext uri="{FF2B5EF4-FFF2-40B4-BE49-F238E27FC236}">
                <a16:creationId xmlns:a16="http://schemas.microsoft.com/office/drawing/2014/main" id="{0E5FDD8B-7E52-9EC3-EC9C-07F2C0F77B0D}"/>
              </a:ext>
            </a:extLst>
          </p:cNvPr>
          <p:cNvSpPr/>
          <p:nvPr/>
        </p:nvSpPr>
        <p:spPr>
          <a:xfrm flipH="1">
            <a:off x="8671392" y="1022930"/>
            <a:ext cx="3520604" cy="2487670"/>
          </a:xfrm>
          <a:custGeom>
            <a:avLst/>
            <a:gdLst>
              <a:gd name="f0" fmla="val 10800000"/>
              <a:gd name="f1" fmla="val 5400000"/>
              <a:gd name="f2" fmla="val 180"/>
              <a:gd name="f3" fmla="val w"/>
              <a:gd name="f4" fmla="val h"/>
              <a:gd name="f5" fmla="val 0"/>
              <a:gd name="f6" fmla="val 3662879"/>
              <a:gd name="f7" fmla="val 2541363"/>
              <a:gd name="f8" fmla="val 3662880"/>
              <a:gd name="f9" fmla="val 2274951"/>
              <a:gd name="f10" fmla="val 2541364"/>
              <a:gd name="f11" fmla="val 3661735"/>
              <a:gd name="f12" fmla="val 2541300"/>
              <a:gd name="f13" fmla="val 3660590"/>
              <a:gd name="f14" fmla="val 2541236"/>
              <a:gd name="f15" fmla="val 3659381"/>
              <a:gd name="f16" fmla="val 2541109"/>
              <a:gd name="f17" fmla="val 3438720"/>
              <a:gd name="f18" fmla="val 2524864"/>
              <a:gd name="f19" fmla="val 3222512"/>
              <a:gd name="f20" fmla="val 2494286"/>
              <a:gd name="f21" fmla="val 3012093"/>
              <a:gd name="f22" fmla="val 2452305"/>
              <a:gd name="f23" fmla="val 3012029"/>
              <a:gd name="f24" fmla="val 1655687"/>
              <a:gd name="f25" fmla="val 2181433"/>
              <a:gd name="f26" fmla="val 539344"/>
              <a:gd name="f27" fmla="val 1436791"/>
              <a:gd name="f28" fmla="val 1022202"/>
              <a:gd name="f29" fmla="val 350233"/>
              <a:gd name="f30" fmla="val 428795"/>
              <a:gd name="f31" fmla="val 1705366"/>
              <a:gd name="f32" fmla="val 1939547"/>
              <a:gd name="f33" fmla="val 3662816"/>
              <a:gd name="f34" fmla="+- 0 0 -90"/>
              <a:gd name="f35" fmla="*/ f3 1 3662879"/>
              <a:gd name="f36" fmla="*/ f4 1 2541363"/>
              <a:gd name="f37" fmla="+- f7 0 f5"/>
              <a:gd name="f38" fmla="+- f6 0 f5"/>
              <a:gd name="f39" fmla="*/ f34 f0 1"/>
              <a:gd name="f40" fmla="*/ f38 1 3662879"/>
              <a:gd name="f41" fmla="*/ f37 1 2541363"/>
              <a:gd name="f42" fmla="*/ 3662880 f38 1"/>
              <a:gd name="f43" fmla="*/ 2274951 f37 1"/>
              <a:gd name="f44" fmla="*/ 2541364 f37 1"/>
              <a:gd name="f45" fmla="*/ 3659381 f38 1"/>
              <a:gd name="f46" fmla="*/ 2541109 f37 1"/>
              <a:gd name="f47" fmla="*/ 3012093 f38 1"/>
              <a:gd name="f48" fmla="*/ 2452305 f37 1"/>
              <a:gd name="f49" fmla="*/ 3012029 f38 1"/>
              <a:gd name="f50" fmla="*/ 0 f38 1"/>
              <a:gd name="f51" fmla="*/ 1022202 f37 1"/>
              <a:gd name="f52" fmla="*/ 0 f37 1"/>
              <a:gd name="f53" fmla="*/ 3662816 f38 1"/>
              <a:gd name="f54" fmla="*/ f39 1 f2"/>
              <a:gd name="f55" fmla="*/ f42 1 3662879"/>
              <a:gd name="f56" fmla="*/ f43 1 2541363"/>
              <a:gd name="f57" fmla="*/ f44 1 2541363"/>
              <a:gd name="f58" fmla="*/ f45 1 3662879"/>
              <a:gd name="f59" fmla="*/ f46 1 2541363"/>
              <a:gd name="f60" fmla="*/ f47 1 3662879"/>
              <a:gd name="f61" fmla="*/ f48 1 2541363"/>
              <a:gd name="f62" fmla="*/ f49 1 3662879"/>
              <a:gd name="f63" fmla="*/ f50 1 3662879"/>
              <a:gd name="f64" fmla="*/ f51 1 2541363"/>
              <a:gd name="f65" fmla="*/ f52 1 2541363"/>
              <a:gd name="f66" fmla="*/ f53 1 3662879"/>
              <a:gd name="f67" fmla="*/ f5 1 f40"/>
              <a:gd name="f68" fmla="*/ f6 1 f40"/>
              <a:gd name="f69" fmla="*/ f5 1 f41"/>
              <a:gd name="f70" fmla="*/ f7 1 f41"/>
              <a:gd name="f71" fmla="+- f54 0 f1"/>
              <a:gd name="f72" fmla="*/ f55 1 f40"/>
              <a:gd name="f73" fmla="*/ f56 1 f41"/>
              <a:gd name="f74" fmla="*/ f57 1 f41"/>
              <a:gd name="f75" fmla="*/ f58 1 f40"/>
              <a:gd name="f76" fmla="*/ f59 1 f41"/>
              <a:gd name="f77" fmla="*/ f60 1 f40"/>
              <a:gd name="f78" fmla="*/ f61 1 f41"/>
              <a:gd name="f79" fmla="*/ f62 1 f40"/>
              <a:gd name="f80" fmla="*/ f63 1 f40"/>
              <a:gd name="f81" fmla="*/ f64 1 f41"/>
              <a:gd name="f82" fmla="*/ f65 1 f41"/>
              <a:gd name="f83" fmla="*/ f66 1 f40"/>
              <a:gd name="f84" fmla="*/ f67 f35 1"/>
              <a:gd name="f85" fmla="*/ f68 f35 1"/>
              <a:gd name="f86" fmla="*/ f70 f36 1"/>
              <a:gd name="f87" fmla="*/ f69 f36 1"/>
              <a:gd name="f88" fmla="*/ f72 f35 1"/>
              <a:gd name="f89" fmla="*/ f73 f36 1"/>
              <a:gd name="f90" fmla="*/ f74 f36 1"/>
              <a:gd name="f91" fmla="*/ f75 f35 1"/>
              <a:gd name="f92" fmla="*/ f76 f36 1"/>
              <a:gd name="f93" fmla="*/ f77 f35 1"/>
              <a:gd name="f94" fmla="*/ f78 f36 1"/>
              <a:gd name="f95" fmla="*/ f79 f35 1"/>
              <a:gd name="f96" fmla="*/ f80 f35 1"/>
              <a:gd name="f97" fmla="*/ f81 f36 1"/>
              <a:gd name="f98" fmla="*/ f82 f36 1"/>
              <a:gd name="f99" fmla="*/ f83 f35 1"/>
            </a:gdLst>
            <a:ahLst/>
            <a:cxnLst>
              <a:cxn ang="3cd4">
                <a:pos x="hc" y="t"/>
              </a:cxn>
              <a:cxn ang="0">
                <a:pos x="r" y="vc"/>
              </a:cxn>
              <a:cxn ang="cd4">
                <a:pos x="hc" y="b"/>
              </a:cxn>
              <a:cxn ang="cd2">
                <a:pos x="l" y="vc"/>
              </a:cxn>
              <a:cxn ang="f71">
                <a:pos x="f88" y="f89"/>
              </a:cxn>
              <a:cxn ang="f71">
                <a:pos x="f88" y="f90"/>
              </a:cxn>
              <a:cxn ang="f71">
                <a:pos x="f91" y="f92"/>
              </a:cxn>
              <a:cxn ang="f71">
                <a:pos x="f93" y="f94"/>
              </a:cxn>
              <a:cxn ang="f71">
                <a:pos x="f95" y="f94"/>
              </a:cxn>
              <a:cxn ang="f71">
                <a:pos x="f96" y="f97"/>
              </a:cxn>
              <a:cxn ang="f71">
                <a:pos x="f96" y="f98"/>
              </a:cxn>
              <a:cxn ang="f71">
                <a:pos x="f99" y="f89"/>
              </a:cxn>
            </a:cxnLst>
            <a:rect l="f84" t="f87" r="f85" b="f86"/>
            <a:pathLst>
              <a:path w="3662879" h="2541363">
                <a:moveTo>
                  <a:pt x="f8" y="f9"/>
                </a:moveTo>
                <a:lnTo>
                  <a:pt x="f8" y="f10"/>
                </a:lnTo>
                <a:cubicBezTo>
                  <a:pt x="f11" y="f12"/>
                  <a:pt x="f13" y="f14"/>
                  <a:pt x="f15" y="f16"/>
                </a:cubicBezTo>
                <a:cubicBezTo>
                  <a:pt x="f17" y="f18"/>
                  <a:pt x="f19" y="f20"/>
                  <a:pt x="f21" y="f22"/>
                </a:cubicBezTo>
                <a:lnTo>
                  <a:pt x="f23" y="f22"/>
                </a:lnTo>
                <a:cubicBezTo>
                  <a:pt x="f24" y="f25"/>
                  <a:pt x="f26" y="f27"/>
                  <a:pt x="f5" y="f28"/>
                </a:cubicBezTo>
                <a:lnTo>
                  <a:pt x="f5" y="f5"/>
                </a:lnTo>
                <a:cubicBezTo>
                  <a:pt x="f29" y="f30"/>
                  <a:pt x="f31" y="f32"/>
                  <a:pt x="f33" y="f9"/>
                </a:cubicBezTo>
                <a:close/>
              </a:path>
            </a:pathLst>
          </a:custGeom>
          <a:gradFill>
            <a:gsLst>
              <a:gs pos="0">
                <a:srgbClr val="C71931"/>
              </a:gs>
              <a:gs pos="100000">
                <a:srgbClr val="D74F5E"/>
              </a:gs>
            </a:gsLst>
            <a:lin ang="0"/>
          </a:gradFill>
          <a:ln w="1828" cap="flat">
            <a:solidFill>
              <a:srgbClr val="EC1A39">
                <a:alpha val="99000"/>
              </a:srgbClr>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pic>
        <p:nvPicPr>
          <p:cNvPr id="16" name="Graphic 4">
            <a:extLst>
              <a:ext uri="{FF2B5EF4-FFF2-40B4-BE49-F238E27FC236}">
                <a16:creationId xmlns:a16="http://schemas.microsoft.com/office/drawing/2014/main" id="{9EAFC0DD-0BBE-9D7D-5999-EC96E41A56ED}"/>
              </a:ext>
            </a:extLst>
          </p:cNvPr>
          <p:cNvPicPr>
            <a:picLocks noChangeAspect="1"/>
          </p:cNvPicPr>
          <p:nvPr/>
        </p:nvPicPr>
        <p:blipFill>
          <a:blip r:embed="rId2">
            <a:extLst>
              <a:ext uri="{96DAC541-7B7A-43D3-8B79-37D633B846F1}">
                <asvg:svgBlip xmlns:asvg="http://schemas.microsoft.com/office/drawing/2016/SVG/main" r:embed="rId3"/>
              </a:ext>
            </a:extLst>
          </a:blip>
          <a:srcRect r="8874" b="2260"/>
          <a:stretch>
            <a:fillRect/>
          </a:stretch>
        </p:blipFill>
        <p:spPr>
          <a:xfrm>
            <a:off x="5022287" y="4275231"/>
            <a:ext cx="7180518" cy="2183568"/>
          </a:xfrm>
          <a:prstGeom prst="rect">
            <a:avLst/>
          </a:prstGeom>
          <a:noFill/>
          <a:ln cap="flat">
            <a:noFill/>
          </a:ln>
        </p:spPr>
      </p:pic>
      <p:sp>
        <p:nvSpPr>
          <p:cNvPr id="17" name="Freeform: Shape 16">
            <a:extLst>
              <a:ext uri="{FF2B5EF4-FFF2-40B4-BE49-F238E27FC236}">
                <a16:creationId xmlns:a16="http://schemas.microsoft.com/office/drawing/2014/main" id="{1C521216-F0DA-4227-11BF-FB3BEE7B1C99}"/>
              </a:ext>
            </a:extLst>
          </p:cNvPr>
          <p:cNvSpPr/>
          <p:nvPr/>
        </p:nvSpPr>
        <p:spPr>
          <a:xfrm flipH="1">
            <a:off x="8641217" y="3429000"/>
            <a:ext cx="3546463" cy="1913912"/>
          </a:xfrm>
          <a:custGeom>
            <a:avLst/>
            <a:gdLst>
              <a:gd name="f0" fmla="val 10800000"/>
              <a:gd name="f1" fmla="val 5400000"/>
              <a:gd name="f2" fmla="val 180"/>
              <a:gd name="f3" fmla="val w"/>
              <a:gd name="f4" fmla="val h"/>
              <a:gd name="f5" fmla="val 0"/>
              <a:gd name="f6" fmla="val 3659381"/>
              <a:gd name="f7" fmla="val 1955218"/>
              <a:gd name="f8" fmla="val 88804"/>
              <a:gd name="f9" fmla="val 3562886"/>
              <a:gd name="f10" fmla="val 83453"/>
              <a:gd name="f11" fmla="val 1484324"/>
              <a:gd name="f12" fmla="+- 0 0 7199"/>
              <a:gd name="f13" fmla="val 954102"/>
              <a:gd name="f14" fmla="val 1433436"/>
              <a:gd name="f15" fmla="val 133270"/>
              <a:gd name="f16" fmla="val 2953318"/>
              <a:gd name="f17" fmla="val 4714"/>
              <a:gd name="f18" fmla="val 3011965"/>
              <a:gd name="f19" fmla="val 3012029"/>
              <a:gd name="f20" fmla="val 3222449"/>
              <a:gd name="f21" fmla="val 41981"/>
              <a:gd name="f22" fmla="val 3438657"/>
              <a:gd name="f23" fmla="val 72559"/>
              <a:gd name="f24" fmla="val 3659318"/>
              <a:gd name="f25" fmla="+- 0 0 -90"/>
              <a:gd name="f26" fmla="*/ f3 1 3659381"/>
              <a:gd name="f27" fmla="*/ f4 1 1955218"/>
              <a:gd name="f28" fmla="+- f7 0 f5"/>
              <a:gd name="f29" fmla="+- f6 0 f5"/>
              <a:gd name="f30" fmla="*/ f25 f0 1"/>
              <a:gd name="f31" fmla="*/ f29 1 3659381"/>
              <a:gd name="f32" fmla="*/ f28 1 1955218"/>
              <a:gd name="f33" fmla="*/ 3659381 f29 1"/>
              <a:gd name="f34" fmla="*/ 88804 f28 1"/>
              <a:gd name="f35" fmla="*/ 0 f29 1"/>
              <a:gd name="f36" fmla="*/ 1955218 f28 1"/>
              <a:gd name="f37" fmla="*/ 954102 f28 1"/>
              <a:gd name="f38" fmla="*/ 3011965 f29 1"/>
              <a:gd name="f39" fmla="*/ 0 f28 1"/>
              <a:gd name="f40" fmla="*/ 3012029 f29 1"/>
              <a:gd name="f41" fmla="*/ 3659318 f29 1"/>
              <a:gd name="f42" fmla="*/ f30 1 f2"/>
              <a:gd name="f43" fmla="*/ f33 1 3659381"/>
              <a:gd name="f44" fmla="*/ f34 1 1955218"/>
              <a:gd name="f45" fmla="*/ f35 1 3659381"/>
              <a:gd name="f46" fmla="*/ f36 1 1955218"/>
              <a:gd name="f47" fmla="*/ f37 1 1955218"/>
              <a:gd name="f48" fmla="*/ f38 1 3659381"/>
              <a:gd name="f49" fmla="*/ f39 1 1955218"/>
              <a:gd name="f50" fmla="*/ f40 1 3659381"/>
              <a:gd name="f51" fmla="*/ f41 1 3659381"/>
              <a:gd name="f52" fmla="*/ f5 1 f31"/>
              <a:gd name="f53" fmla="*/ f6 1 f31"/>
              <a:gd name="f54" fmla="*/ f5 1 f32"/>
              <a:gd name="f55" fmla="*/ f7 1 f32"/>
              <a:gd name="f56" fmla="+- f42 0 f1"/>
              <a:gd name="f57" fmla="*/ f43 1 f31"/>
              <a:gd name="f58" fmla="*/ f44 1 f32"/>
              <a:gd name="f59" fmla="*/ f45 1 f31"/>
              <a:gd name="f60" fmla="*/ f46 1 f32"/>
              <a:gd name="f61" fmla="*/ f47 1 f32"/>
              <a:gd name="f62" fmla="*/ f48 1 f31"/>
              <a:gd name="f63" fmla="*/ f49 1 f32"/>
              <a:gd name="f64" fmla="*/ f50 1 f31"/>
              <a:gd name="f65" fmla="*/ f51 1 f31"/>
              <a:gd name="f66" fmla="*/ f52 f26 1"/>
              <a:gd name="f67" fmla="*/ f53 f26 1"/>
              <a:gd name="f68" fmla="*/ f55 f27 1"/>
              <a:gd name="f69" fmla="*/ f54 f27 1"/>
              <a:gd name="f70" fmla="*/ f57 f26 1"/>
              <a:gd name="f71" fmla="*/ f58 f27 1"/>
              <a:gd name="f72" fmla="*/ f59 f26 1"/>
              <a:gd name="f73" fmla="*/ f60 f27 1"/>
              <a:gd name="f74" fmla="*/ f61 f27 1"/>
              <a:gd name="f75" fmla="*/ f62 f26 1"/>
              <a:gd name="f76" fmla="*/ f63 f27 1"/>
              <a:gd name="f77" fmla="*/ f64 f26 1"/>
              <a:gd name="f78" fmla="*/ f65 f26 1"/>
            </a:gdLst>
            <a:ahLst/>
            <a:cxnLst>
              <a:cxn ang="3cd4">
                <a:pos x="hc" y="t"/>
              </a:cxn>
              <a:cxn ang="0">
                <a:pos x="r" y="vc"/>
              </a:cxn>
              <a:cxn ang="cd4">
                <a:pos x="hc" y="b"/>
              </a:cxn>
              <a:cxn ang="cd2">
                <a:pos x="l" y="vc"/>
              </a:cxn>
              <a:cxn ang="f56">
                <a:pos x="f70" y="f71"/>
              </a:cxn>
              <a:cxn ang="f56">
                <a:pos x="f72" y="f73"/>
              </a:cxn>
              <a:cxn ang="f56">
                <a:pos x="f72" y="f74"/>
              </a:cxn>
              <a:cxn ang="f56">
                <a:pos x="f75" y="f76"/>
              </a:cxn>
              <a:cxn ang="f56">
                <a:pos x="f77" y="f76"/>
              </a:cxn>
              <a:cxn ang="f56">
                <a:pos x="f78" y="f71"/>
              </a:cxn>
            </a:cxnLst>
            <a:rect l="f66" t="f69" r="f67" b="f68"/>
            <a:pathLst>
              <a:path w="3659381" h="1955218">
                <a:moveTo>
                  <a:pt x="f6" y="f8"/>
                </a:moveTo>
                <a:cubicBezTo>
                  <a:pt x="f9" y="f10"/>
                  <a:pt x="f11" y="f12"/>
                  <a:pt x="f5" y="f7"/>
                </a:cubicBezTo>
                <a:lnTo>
                  <a:pt x="f5" y="f13"/>
                </a:lnTo>
                <a:cubicBezTo>
                  <a:pt x="f14" y="f15"/>
                  <a:pt x="f16" y="f17"/>
                  <a:pt x="f18" y="f5"/>
                </a:cubicBezTo>
                <a:lnTo>
                  <a:pt x="f19" y="f5"/>
                </a:lnTo>
                <a:cubicBezTo>
                  <a:pt x="f20" y="f21"/>
                  <a:pt x="f22" y="f23"/>
                  <a:pt x="f24" y="f8"/>
                </a:cubicBezTo>
                <a:close/>
              </a:path>
            </a:pathLst>
          </a:custGeom>
          <a:gradFill>
            <a:gsLst>
              <a:gs pos="0">
                <a:srgbClr val="DB1A35"/>
              </a:gs>
              <a:gs pos="100000">
                <a:srgbClr val="D61933"/>
              </a:gs>
            </a:gsLst>
            <a:lin ang="0"/>
          </a:gra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pic>
        <p:nvPicPr>
          <p:cNvPr id="18" name="Graphic 5">
            <a:extLst>
              <a:ext uri="{FF2B5EF4-FFF2-40B4-BE49-F238E27FC236}">
                <a16:creationId xmlns:a16="http://schemas.microsoft.com/office/drawing/2014/main" id="{18BEEDB7-0778-4461-CE6C-D5ED19C5DD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8971" y="408654"/>
            <a:ext cx="2170108" cy="390137"/>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A6DE98-DC4C-BF0D-1D30-4929AA7D9529}"/>
              </a:ext>
            </a:extLst>
          </p:cNvPr>
          <p:cNvSpPr/>
          <p:nvPr/>
        </p:nvSpPr>
        <p:spPr>
          <a:xfrm>
            <a:off x="0" y="804231"/>
            <a:ext cx="242371" cy="771181"/>
          </a:xfrm>
          <a:prstGeom prst="rect">
            <a:avLst/>
          </a:prstGeom>
          <a:solidFill>
            <a:srgbClr val="E41D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a:extLst>
              <a:ext uri="{FF2B5EF4-FFF2-40B4-BE49-F238E27FC236}">
                <a16:creationId xmlns:a16="http://schemas.microsoft.com/office/drawing/2014/main" id="{ECADA6AC-B840-20C9-5AB2-3A0CBDDF0D13}"/>
              </a:ext>
            </a:extLst>
          </p:cNvPr>
          <p:cNvSpPr txBox="1"/>
          <p:nvPr/>
        </p:nvSpPr>
        <p:spPr>
          <a:xfrm>
            <a:off x="436389" y="935727"/>
            <a:ext cx="10548796" cy="500040"/>
          </a:xfrm>
          <a:prstGeom prst="rect">
            <a:avLst/>
          </a:prstGeom>
        </p:spPr>
        <p:txBody>
          <a:bodyPr vert="horz" lIns="91440" tIns="45720" rIns="91440" bIns="45720" rtlCol="0" anchor="t">
            <a:noAutofit/>
          </a:bodyPr>
          <a:lstStyle/>
          <a:p>
            <a:r>
              <a:rPr lang="en-IN" sz="2800" dirty="0">
                <a:latin typeface="Poppins SemiBold" panose="00000700000000000000" pitchFamily="2" charset="0"/>
                <a:ea typeface="Verdana" panose="020B0604030504040204" pitchFamily="34" charset="0"/>
                <a:cs typeface="Poppins SemiBold" panose="00000700000000000000" pitchFamily="2" charset="0"/>
              </a:rPr>
              <a:t>NORDEN DCIM SOFTWARE</a:t>
            </a:r>
          </a:p>
        </p:txBody>
      </p:sp>
      <p:pic>
        <p:nvPicPr>
          <p:cNvPr id="6" name="Picture 5" descr="A diagram of a diagram&#10;&#10;Description automatically generated with medium confidence">
            <a:extLst>
              <a:ext uri="{FF2B5EF4-FFF2-40B4-BE49-F238E27FC236}">
                <a16:creationId xmlns:a16="http://schemas.microsoft.com/office/drawing/2014/main" id="{B6CA7AFC-35E9-CCBF-47A9-7F6432EAC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932" y="1581922"/>
            <a:ext cx="9119631" cy="4696054"/>
          </a:xfrm>
          <a:prstGeom prst="rect">
            <a:avLst/>
          </a:prstGeom>
        </p:spPr>
      </p:pic>
    </p:spTree>
    <p:extLst>
      <p:ext uri="{BB962C8B-B14F-4D97-AF65-F5344CB8AC3E}">
        <p14:creationId xmlns:p14="http://schemas.microsoft.com/office/powerpoint/2010/main" val="3578321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A6DE98-DC4C-BF0D-1D30-4929AA7D9529}"/>
              </a:ext>
            </a:extLst>
          </p:cNvPr>
          <p:cNvSpPr/>
          <p:nvPr/>
        </p:nvSpPr>
        <p:spPr>
          <a:xfrm>
            <a:off x="0" y="804231"/>
            <a:ext cx="242371" cy="771181"/>
          </a:xfrm>
          <a:prstGeom prst="rect">
            <a:avLst/>
          </a:prstGeom>
          <a:solidFill>
            <a:srgbClr val="E41D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a:extLst>
              <a:ext uri="{FF2B5EF4-FFF2-40B4-BE49-F238E27FC236}">
                <a16:creationId xmlns:a16="http://schemas.microsoft.com/office/drawing/2014/main" id="{ECADA6AC-B840-20C9-5AB2-3A0CBDDF0D13}"/>
              </a:ext>
            </a:extLst>
          </p:cNvPr>
          <p:cNvSpPr txBox="1"/>
          <p:nvPr/>
        </p:nvSpPr>
        <p:spPr>
          <a:xfrm>
            <a:off x="436389" y="935727"/>
            <a:ext cx="9012411" cy="500040"/>
          </a:xfrm>
          <a:prstGeom prst="rect">
            <a:avLst/>
          </a:prstGeom>
        </p:spPr>
        <p:txBody>
          <a:bodyPr vert="horz" lIns="91440" tIns="45720" rIns="91440" bIns="45720" rtlCol="0" anchor="t">
            <a:noAutofit/>
          </a:bodyPr>
          <a:lstStyle/>
          <a:p>
            <a:r>
              <a:rPr lang="en-IN" sz="2800" dirty="0">
                <a:latin typeface="Poppins SemiBold" panose="00000700000000000000" pitchFamily="2" charset="0"/>
                <a:cs typeface="Poppins SemiBold" panose="00000700000000000000" pitchFamily="2" charset="0"/>
              </a:rPr>
              <a:t>Norden Intelligent Solution – Revolutionizing Data Management</a:t>
            </a:r>
            <a:endParaRPr lang="en-IN" sz="2800" dirty="0">
              <a:latin typeface="Poppins SemiBold" panose="00000700000000000000" pitchFamily="2" charset="0"/>
              <a:ea typeface="Verdana" panose="020B0604030504040204" pitchFamily="34" charset="0"/>
              <a:cs typeface="Poppins SemiBold" panose="00000700000000000000" pitchFamily="2" charset="0"/>
            </a:endParaRPr>
          </a:p>
        </p:txBody>
      </p:sp>
      <p:sp>
        <p:nvSpPr>
          <p:cNvPr id="2" name="TextBox 1">
            <a:extLst>
              <a:ext uri="{FF2B5EF4-FFF2-40B4-BE49-F238E27FC236}">
                <a16:creationId xmlns:a16="http://schemas.microsoft.com/office/drawing/2014/main" id="{7BC31645-7A0F-FE53-AD18-E93BB11B3734}"/>
              </a:ext>
            </a:extLst>
          </p:cNvPr>
          <p:cNvSpPr txBox="1"/>
          <p:nvPr/>
        </p:nvSpPr>
        <p:spPr>
          <a:xfrm>
            <a:off x="1038298" y="2225438"/>
            <a:ext cx="8715301" cy="3897990"/>
          </a:xfrm>
          <a:prstGeom prst="rect">
            <a:avLst/>
          </a:prstGeom>
          <a:noFill/>
        </p:spPr>
        <p:txBody>
          <a:bodyPr wrap="square">
            <a:spAutoFit/>
          </a:bodyPr>
          <a:lstStyle/>
          <a:p>
            <a:pPr marL="342900" indent="-342900" algn="just">
              <a:lnSpc>
                <a:spcPct val="150000"/>
              </a:lnSpc>
              <a:spcAft>
                <a:spcPts val="600"/>
              </a:spcAft>
              <a:buBlip>
                <a:blip r:embed="rId2"/>
              </a:buBlip>
            </a:pPr>
            <a:r>
              <a:rPr lang="en-IN" sz="1400" dirty="0">
                <a:latin typeface="Poppins SemiBold" panose="00000700000000000000" pitchFamily="2" charset="0"/>
                <a:cs typeface="Poppins SemiBold" panose="00000700000000000000" pitchFamily="2" charset="0"/>
              </a:rPr>
              <a:t>Norden Intelligent Solution offers </a:t>
            </a:r>
            <a:r>
              <a:rPr lang="en-GB" sz="1400" dirty="0">
                <a:solidFill>
                  <a:srgbClr val="000000"/>
                </a:solidFill>
                <a:latin typeface="Poppins SemiBold" panose="00000700000000000000" pitchFamily="2" charset="0"/>
                <a:cs typeface="Poppins SemiBold" panose="00000700000000000000" pitchFamily="2" charset="0"/>
              </a:rPr>
              <a:t>: </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End-to-end visibility for seamless asset management and security with real-time tracking of devices and network connections</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Simplifies operations and reduces downtime through instant access to critical data for faster troubleshooting.</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Strengthens network security with immediate detection and precise location identification of unauthorized devices.</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Optimizes infrastructure with automated reports on switch port utilization, reducing waste and improving resource efficiency.</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Simplifies capacity management and device provisioning with intuitive drag-and-drop functionality.</a:t>
            </a:r>
            <a:endParaRPr lang="en-US" sz="1200" dirty="0">
              <a:solidFill>
                <a:srgbClr val="000000"/>
              </a:solidFill>
              <a:latin typeface="Poppins" panose="00000500000000000000" pitchFamily="2" charset="0"/>
              <a:cs typeface="Poppins" panose="00000500000000000000" pitchFamily="2" charset="0"/>
            </a:endParaRP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Ensures continuous data center health with integration of environmental sensors for real-time monitoring of power, humidity, and temperature.</a:t>
            </a:r>
            <a:r>
              <a:rPr lang="en-GB" sz="1200" dirty="0">
                <a:solidFill>
                  <a:srgbClr val="000000"/>
                </a:solidFill>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4007032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252CD2-7F68-9428-450F-0C25B3FA9BA8}"/>
              </a:ext>
            </a:extLst>
          </p:cNvPr>
          <p:cNvSpPr/>
          <p:nvPr/>
        </p:nvSpPr>
        <p:spPr>
          <a:xfrm>
            <a:off x="0" y="0"/>
            <a:ext cx="12192000" cy="6858000"/>
          </a:xfrm>
          <a:prstGeom prst="rect">
            <a:avLst/>
          </a:prstGeom>
          <a:solidFill>
            <a:srgbClr val="E41D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C64399FD-CF94-7FF6-1DC3-41366B7F2C0E}"/>
              </a:ext>
            </a:extLst>
          </p:cNvPr>
          <p:cNvSpPr txBox="1"/>
          <p:nvPr/>
        </p:nvSpPr>
        <p:spPr>
          <a:xfrm>
            <a:off x="4753644" y="3722796"/>
            <a:ext cx="2684709" cy="307777"/>
          </a:xfrm>
          <a:prstGeom prst="rect">
            <a:avLst/>
          </a:prstGeom>
          <a:noFill/>
        </p:spPr>
        <p:txBody>
          <a:bodyPr wrap="none" rtlCol="0">
            <a:spAutoFit/>
          </a:bodyPr>
          <a:lstStyle/>
          <a:p>
            <a:r>
              <a:rPr lang="en-GB" sz="1400" b="1" dirty="0">
                <a:solidFill>
                  <a:schemeClr val="bg1"/>
                </a:solidFill>
              </a:rPr>
              <a:t>www.nordencommunication.com</a:t>
            </a:r>
          </a:p>
        </p:txBody>
      </p:sp>
      <p:sp>
        <p:nvSpPr>
          <p:cNvPr id="14" name="Google Shape;56;p2">
            <a:extLst>
              <a:ext uri="{FF2B5EF4-FFF2-40B4-BE49-F238E27FC236}">
                <a16:creationId xmlns:a16="http://schemas.microsoft.com/office/drawing/2014/main" id="{AC644306-2354-8E50-5B85-D6F7A49C8552}"/>
              </a:ext>
            </a:extLst>
          </p:cNvPr>
          <p:cNvSpPr txBox="1">
            <a:spLocks noGrp="1"/>
          </p:cNvSpPr>
          <p:nvPr>
            <p:ph type="title"/>
          </p:nvPr>
        </p:nvSpPr>
        <p:spPr>
          <a:xfrm>
            <a:off x="3100306" y="3163804"/>
            <a:ext cx="6013987" cy="558992"/>
          </a:xfrm>
          <a:prstGeom prst="rect">
            <a:avLst/>
          </a:prstGeom>
          <a:noFill/>
          <a:ln>
            <a:noFill/>
          </a:ln>
        </p:spPr>
        <p:txBody>
          <a:bodyPr spcFirstLastPara="1" vert="horz" wrap="square" lIns="0" tIns="4946" rIns="0" bIns="0" rtlCol="0" anchor="t" anchorCtr="0">
            <a:spAutoFit/>
          </a:bodyPr>
          <a:lstStyle/>
          <a:p>
            <a:pPr marL="4945" algn="ctr">
              <a:lnSpc>
                <a:spcPct val="100000"/>
              </a:lnSpc>
              <a:spcBef>
                <a:spcPts val="0"/>
              </a:spcBef>
            </a:pPr>
            <a:r>
              <a:rPr lang="fr-FR" sz="3600" b="0" kern="0" spc="117" dirty="0">
                <a:solidFill>
                  <a:schemeClr val="bg1"/>
                </a:solidFill>
                <a:latin typeface="Montserrat Black" panose="00000A00000000000000" pitchFamily="50" charset="0"/>
                <a:sym typeface="Arial"/>
              </a:rPr>
              <a:t>THANK YOU</a:t>
            </a:r>
          </a:p>
        </p:txBody>
      </p:sp>
    </p:spTree>
    <p:extLst>
      <p:ext uri="{BB962C8B-B14F-4D97-AF65-F5344CB8AC3E}">
        <p14:creationId xmlns:p14="http://schemas.microsoft.com/office/powerpoint/2010/main" val="1215778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B2B50-3946-97A9-FACC-3B5E24373053}"/>
            </a:ext>
          </a:extLst>
        </p:cNvPr>
        <p:cNvGrpSpPr/>
        <p:nvPr/>
      </p:nvGrpSpPr>
      <p:grpSpPr>
        <a:xfrm>
          <a:off x="0" y="0"/>
          <a:ext cx="0" cy="0"/>
          <a:chOff x="0" y="0"/>
          <a:chExt cx="0" cy="0"/>
        </a:xfrm>
      </p:grpSpPr>
      <p:sp>
        <p:nvSpPr>
          <p:cNvPr id="115" name="Rectangle 114">
            <a:extLst>
              <a:ext uri="{FF2B5EF4-FFF2-40B4-BE49-F238E27FC236}">
                <a16:creationId xmlns:a16="http://schemas.microsoft.com/office/drawing/2014/main" id="{D7AC225C-0F5F-4292-3391-F7123BB068F6}"/>
              </a:ext>
            </a:extLst>
          </p:cNvPr>
          <p:cNvSpPr/>
          <p:nvPr/>
        </p:nvSpPr>
        <p:spPr>
          <a:xfrm>
            <a:off x="1075" y="0"/>
            <a:ext cx="12192000" cy="6858000"/>
          </a:xfrm>
          <a:prstGeom prst="rect">
            <a:avLst/>
          </a:prstGeom>
          <a:solidFill>
            <a:srgbClr val="ED1A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TextBox 9">
            <a:extLst>
              <a:ext uri="{FF2B5EF4-FFF2-40B4-BE49-F238E27FC236}">
                <a16:creationId xmlns:a16="http://schemas.microsoft.com/office/drawing/2014/main" id="{0977B06E-1EAB-3325-BFC8-EB7D095B9BA3}"/>
              </a:ext>
            </a:extLst>
          </p:cNvPr>
          <p:cNvSpPr txBox="1"/>
          <p:nvPr/>
        </p:nvSpPr>
        <p:spPr>
          <a:xfrm>
            <a:off x="986079" y="970335"/>
            <a:ext cx="4766988" cy="892552"/>
          </a:xfrm>
          <a:prstGeom prst="rect">
            <a:avLst/>
          </a:prstGeom>
          <a:noFill/>
        </p:spPr>
        <p:txBody>
          <a:bodyPr wrap="square" rtlCol="0">
            <a:spAutoFit/>
          </a:bodyPr>
          <a:lstStyle/>
          <a:p>
            <a:r>
              <a:rPr lang="en-US" sz="3200" b="1" i="1" dirty="0">
                <a:solidFill>
                  <a:schemeClr val="bg1"/>
                </a:solidFill>
                <a:latin typeface="Poppins" panose="00000500000000000000" pitchFamily="2" charset="0"/>
                <a:ea typeface="+mj-lt"/>
                <a:cs typeface="Poppins" panose="00000500000000000000" pitchFamily="2" charset="0"/>
              </a:rPr>
              <a:t>About</a:t>
            </a:r>
            <a:r>
              <a:rPr lang="en-US" sz="2000" i="1" dirty="0">
                <a:solidFill>
                  <a:schemeClr val="tx1">
                    <a:lumMod val="85000"/>
                    <a:lumOff val="15000"/>
                  </a:schemeClr>
                </a:solidFill>
                <a:latin typeface="Poppins" panose="00000500000000000000" pitchFamily="2" charset="0"/>
                <a:ea typeface="+mj-lt"/>
                <a:cs typeface="Poppins" panose="00000500000000000000" pitchFamily="2" charset="0"/>
              </a:rPr>
              <a:t> </a:t>
            </a:r>
            <a:br>
              <a:rPr lang="en-US" sz="2000" i="1" dirty="0">
                <a:latin typeface="Poppins" panose="00000500000000000000" pitchFamily="2" charset="0"/>
                <a:ea typeface="+mj-lt"/>
                <a:cs typeface="Poppins" panose="00000500000000000000" pitchFamily="2" charset="0"/>
              </a:rPr>
            </a:br>
            <a:r>
              <a:rPr lang="en-US" sz="2000" i="1" dirty="0">
                <a:latin typeface="Poppins" panose="00000500000000000000" pitchFamily="2" charset="0"/>
                <a:ea typeface="+mj-lt"/>
                <a:cs typeface="Poppins" panose="00000500000000000000" pitchFamily="2" charset="0"/>
              </a:rPr>
              <a:t>Norden Communication​</a:t>
            </a:r>
            <a:endParaRPr lang="en-US" sz="2000" i="1" u="sng" dirty="0">
              <a:latin typeface="Poppins" panose="00000500000000000000" pitchFamily="2" charset="0"/>
              <a:cs typeface="Poppins" panose="00000500000000000000" pitchFamily="2" charset="0"/>
            </a:endParaRPr>
          </a:p>
        </p:txBody>
      </p:sp>
      <p:grpSp>
        <p:nvGrpSpPr>
          <p:cNvPr id="3" name="Group 2">
            <a:extLst>
              <a:ext uri="{FF2B5EF4-FFF2-40B4-BE49-F238E27FC236}">
                <a16:creationId xmlns:a16="http://schemas.microsoft.com/office/drawing/2014/main" id="{FD3D5E2B-2AC4-68F3-BF34-3A6CBF618EAF}"/>
              </a:ext>
            </a:extLst>
          </p:cNvPr>
          <p:cNvGrpSpPr/>
          <p:nvPr/>
        </p:nvGrpSpPr>
        <p:grpSpPr>
          <a:xfrm>
            <a:off x="725028" y="2914133"/>
            <a:ext cx="133350" cy="3195555"/>
            <a:chOff x="725028" y="3145805"/>
            <a:chExt cx="133350" cy="3195555"/>
          </a:xfrm>
        </p:grpSpPr>
        <p:sp>
          <p:nvSpPr>
            <p:cNvPr id="85" name="Oval 84">
              <a:extLst>
                <a:ext uri="{FF2B5EF4-FFF2-40B4-BE49-F238E27FC236}">
                  <a16:creationId xmlns:a16="http://schemas.microsoft.com/office/drawing/2014/main" id="{40232476-B7F7-5948-0B68-A235301022C1}"/>
                </a:ext>
              </a:extLst>
            </p:cNvPr>
            <p:cNvSpPr/>
            <p:nvPr/>
          </p:nvSpPr>
          <p:spPr>
            <a:xfrm>
              <a:off x="725028" y="3145805"/>
              <a:ext cx="133350" cy="13335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86" name="Straight Connector 85">
              <a:extLst>
                <a:ext uri="{FF2B5EF4-FFF2-40B4-BE49-F238E27FC236}">
                  <a16:creationId xmlns:a16="http://schemas.microsoft.com/office/drawing/2014/main" id="{CC054908-3551-5504-F4DB-A7768D0AFB7E}"/>
                </a:ext>
              </a:extLst>
            </p:cNvPr>
            <p:cNvCxnSpPr>
              <a:cxnSpLocks/>
            </p:cNvCxnSpPr>
            <p:nvPr/>
          </p:nvCxnSpPr>
          <p:spPr>
            <a:xfrm>
              <a:off x="791703" y="3279155"/>
              <a:ext cx="0" cy="3062205"/>
            </a:xfrm>
            <a:prstGeom prst="line">
              <a:avLst/>
            </a:prstGeom>
            <a:ln w="12700">
              <a:gradFill flip="none" rotWithShape="1">
                <a:gsLst>
                  <a:gs pos="14000">
                    <a:schemeClr val="accent1">
                      <a:lumMod val="5000"/>
                      <a:lumOff val="95000"/>
                      <a:alpha val="0"/>
                    </a:schemeClr>
                  </a:gs>
                  <a:gs pos="100000">
                    <a:schemeClr val="bg2"/>
                  </a:gs>
                </a:gsLst>
                <a:lin ang="16200000" scaled="1"/>
                <a:tileRect/>
              </a:gradFill>
              <a:prstDash val="solid"/>
            </a:ln>
          </p:spPr>
          <p:style>
            <a:lnRef idx="2">
              <a:schemeClr val="accent1"/>
            </a:lnRef>
            <a:fillRef idx="0">
              <a:schemeClr val="accent1"/>
            </a:fillRef>
            <a:effectRef idx="1">
              <a:schemeClr val="accent1"/>
            </a:effectRef>
            <a:fontRef idx="minor">
              <a:schemeClr val="tx1"/>
            </a:fontRef>
          </p:style>
        </p:cxnSp>
      </p:grpSp>
      <p:sp>
        <p:nvSpPr>
          <p:cNvPr id="87" name="TextBox 86">
            <a:extLst>
              <a:ext uri="{FF2B5EF4-FFF2-40B4-BE49-F238E27FC236}">
                <a16:creationId xmlns:a16="http://schemas.microsoft.com/office/drawing/2014/main" id="{17EECA32-6B66-8F44-2CB1-09C978F74730}"/>
              </a:ext>
            </a:extLst>
          </p:cNvPr>
          <p:cNvSpPr txBox="1"/>
          <p:nvPr/>
        </p:nvSpPr>
        <p:spPr>
          <a:xfrm>
            <a:off x="977915" y="2831730"/>
            <a:ext cx="2455968" cy="400110"/>
          </a:xfrm>
          <a:prstGeom prst="rect">
            <a:avLst/>
          </a:prstGeom>
          <a:noFill/>
        </p:spPr>
        <p:txBody>
          <a:bodyPr wrap="square" rtlCol="0" anchor="ctr">
            <a:spAutoFit/>
          </a:bodyPr>
          <a:lstStyle/>
          <a:p>
            <a:r>
              <a:rPr lang="en-US" sz="2000" b="1" dirty="0">
                <a:solidFill>
                  <a:schemeClr val="bg2"/>
                </a:solidFill>
                <a:latin typeface="Poppins" panose="00000500000000000000" pitchFamily="2" charset="0"/>
                <a:cs typeface="Poppins" panose="00000500000000000000" pitchFamily="2" charset="0"/>
              </a:rPr>
              <a:t>Headquarters</a:t>
            </a:r>
            <a:endParaRPr lang="en-ID" sz="2000" b="1" dirty="0">
              <a:solidFill>
                <a:schemeClr val="bg2"/>
              </a:solidFill>
              <a:latin typeface="Poppins" panose="00000500000000000000" pitchFamily="2" charset="0"/>
              <a:cs typeface="Poppins" panose="00000500000000000000" pitchFamily="2" charset="0"/>
            </a:endParaRPr>
          </a:p>
        </p:txBody>
      </p:sp>
      <p:sp>
        <p:nvSpPr>
          <p:cNvPr id="89" name="TextBox 88">
            <a:extLst>
              <a:ext uri="{FF2B5EF4-FFF2-40B4-BE49-F238E27FC236}">
                <a16:creationId xmlns:a16="http://schemas.microsoft.com/office/drawing/2014/main" id="{148B777B-1313-E7B9-3B34-F77AE3C8A9A2}"/>
              </a:ext>
            </a:extLst>
          </p:cNvPr>
          <p:cNvSpPr txBox="1"/>
          <p:nvPr/>
        </p:nvSpPr>
        <p:spPr>
          <a:xfrm>
            <a:off x="977916" y="3583416"/>
            <a:ext cx="2583234" cy="1107996"/>
          </a:xfrm>
          <a:prstGeom prst="rect">
            <a:avLst/>
          </a:prstGeom>
          <a:noFill/>
        </p:spPr>
        <p:txBody>
          <a:bodyPr wrap="square" rtlCol="0" anchor="t">
            <a:spAutoFit/>
          </a:bodyPr>
          <a:lstStyle/>
          <a:p>
            <a:r>
              <a:rPr lang="en-US" sz="1100" dirty="0">
                <a:solidFill>
                  <a:schemeClr val="bg2"/>
                </a:solidFill>
                <a:latin typeface="Poppins" panose="00000500000000000000" pitchFamily="2" charset="0"/>
                <a:cs typeface="Poppins" panose="00000500000000000000" pitchFamily="2" charset="0"/>
              </a:rPr>
              <a:t>Located in London, UK, Norden Communication has over two decades of history, initially focusing on delivering reliable and effective ELV and security solutions.​</a:t>
            </a:r>
          </a:p>
        </p:txBody>
      </p:sp>
      <p:sp>
        <p:nvSpPr>
          <p:cNvPr id="117" name="TextBox 116">
            <a:extLst>
              <a:ext uri="{FF2B5EF4-FFF2-40B4-BE49-F238E27FC236}">
                <a16:creationId xmlns:a16="http://schemas.microsoft.com/office/drawing/2014/main" id="{E760E274-C01E-962A-9377-05361ABB18E1}"/>
              </a:ext>
            </a:extLst>
          </p:cNvPr>
          <p:cNvSpPr txBox="1"/>
          <p:nvPr/>
        </p:nvSpPr>
        <p:spPr>
          <a:xfrm>
            <a:off x="3760349" y="2809416"/>
            <a:ext cx="2455968" cy="707886"/>
          </a:xfrm>
          <a:prstGeom prst="rect">
            <a:avLst/>
          </a:prstGeom>
          <a:noFill/>
        </p:spPr>
        <p:txBody>
          <a:bodyPr wrap="square" rtlCol="0" anchor="ctr">
            <a:spAutoFit/>
          </a:bodyPr>
          <a:lstStyle/>
          <a:p>
            <a:r>
              <a:rPr lang="en-US" sz="2000" b="1" dirty="0">
                <a:solidFill>
                  <a:schemeClr val="bg2"/>
                </a:solidFill>
                <a:latin typeface="Poppins" panose="00000500000000000000" pitchFamily="2" charset="0"/>
                <a:cs typeface="Poppins" panose="00000500000000000000" pitchFamily="2" charset="0"/>
              </a:rPr>
              <a:t>Comprehensive Portfolio </a:t>
            </a:r>
            <a:endParaRPr lang="en-ID" sz="2000" b="1" dirty="0">
              <a:solidFill>
                <a:schemeClr val="bg2"/>
              </a:solidFill>
              <a:latin typeface="Poppins" panose="00000500000000000000" pitchFamily="2" charset="0"/>
              <a:cs typeface="Poppins" panose="00000500000000000000" pitchFamily="2" charset="0"/>
            </a:endParaRPr>
          </a:p>
        </p:txBody>
      </p:sp>
      <p:sp>
        <p:nvSpPr>
          <p:cNvPr id="118" name="TextBox 117">
            <a:extLst>
              <a:ext uri="{FF2B5EF4-FFF2-40B4-BE49-F238E27FC236}">
                <a16:creationId xmlns:a16="http://schemas.microsoft.com/office/drawing/2014/main" id="{F07543D2-13F6-2811-87BB-B4EE6F154172}"/>
              </a:ext>
            </a:extLst>
          </p:cNvPr>
          <p:cNvSpPr txBox="1"/>
          <p:nvPr/>
        </p:nvSpPr>
        <p:spPr>
          <a:xfrm>
            <a:off x="3784661" y="3583416"/>
            <a:ext cx="2371887" cy="2292935"/>
          </a:xfrm>
          <a:prstGeom prst="rect">
            <a:avLst/>
          </a:prstGeom>
          <a:noFill/>
        </p:spPr>
        <p:txBody>
          <a:bodyPr wrap="square" rtlCol="0" anchor="t">
            <a:spAutoFit/>
          </a:bodyPr>
          <a:lstStyle/>
          <a:p>
            <a:r>
              <a:rPr lang="en-US" sz="1100" dirty="0">
                <a:solidFill>
                  <a:schemeClr val="bg2"/>
                </a:solidFill>
                <a:latin typeface="Poppins" panose="00000500000000000000" pitchFamily="2" charset="0"/>
                <a:cs typeface="Poppins" panose="00000500000000000000" pitchFamily="2" charset="0"/>
              </a:rPr>
              <a:t>Norden offers a diverse product range across six product verticals, including Surveillance, Cabling Systems, Public Address, Access Control, Fire Alarm Systems, and UPS Systems, with continuous expansion into new areas. Our commitment to quality, reliability, and innovation ensures safety, connectivity, and efficiency for businesses worldwide.</a:t>
            </a:r>
          </a:p>
        </p:txBody>
      </p:sp>
      <p:sp>
        <p:nvSpPr>
          <p:cNvPr id="119" name="TextBox 118">
            <a:extLst>
              <a:ext uri="{FF2B5EF4-FFF2-40B4-BE49-F238E27FC236}">
                <a16:creationId xmlns:a16="http://schemas.microsoft.com/office/drawing/2014/main" id="{0DC1AC84-416A-D561-64D9-8CD0FB6C8A7F}"/>
              </a:ext>
            </a:extLst>
          </p:cNvPr>
          <p:cNvSpPr txBox="1"/>
          <p:nvPr/>
        </p:nvSpPr>
        <p:spPr>
          <a:xfrm>
            <a:off x="6586943" y="2829617"/>
            <a:ext cx="2455968" cy="400110"/>
          </a:xfrm>
          <a:prstGeom prst="rect">
            <a:avLst/>
          </a:prstGeom>
          <a:noFill/>
        </p:spPr>
        <p:txBody>
          <a:bodyPr wrap="square" rtlCol="0" anchor="ctr">
            <a:spAutoFit/>
          </a:bodyPr>
          <a:lstStyle/>
          <a:p>
            <a:r>
              <a:rPr lang="en-US" sz="2000" b="1" dirty="0">
                <a:solidFill>
                  <a:schemeClr val="bg2"/>
                </a:solidFill>
                <a:latin typeface="Poppins" panose="00000500000000000000" pitchFamily="2" charset="0"/>
                <a:cs typeface="Poppins" panose="00000500000000000000" pitchFamily="2" charset="0"/>
              </a:rPr>
              <a:t>Global Presence </a:t>
            </a:r>
            <a:endParaRPr lang="en-ID" sz="2000" b="1" dirty="0">
              <a:solidFill>
                <a:schemeClr val="bg2"/>
              </a:solidFill>
              <a:latin typeface="Poppins" panose="00000500000000000000" pitchFamily="2" charset="0"/>
              <a:cs typeface="Poppins" panose="00000500000000000000" pitchFamily="2" charset="0"/>
            </a:endParaRPr>
          </a:p>
        </p:txBody>
      </p:sp>
      <p:sp>
        <p:nvSpPr>
          <p:cNvPr id="120" name="TextBox 119">
            <a:extLst>
              <a:ext uri="{FF2B5EF4-FFF2-40B4-BE49-F238E27FC236}">
                <a16:creationId xmlns:a16="http://schemas.microsoft.com/office/drawing/2014/main" id="{E5FC4F5F-3B70-B7FB-E802-0784BE3ED681}"/>
              </a:ext>
            </a:extLst>
          </p:cNvPr>
          <p:cNvSpPr txBox="1"/>
          <p:nvPr/>
        </p:nvSpPr>
        <p:spPr>
          <a:xfrm>
            <a:off x="6628984" y="3583416"/>
            <a:ext cx="2371887" cy="1954381"/>
          </a:xfrm>
          <a:prstGeom prst="rect">
            <a:avLst/>
          </a:prstGeom>
          <a:noFill/>
        </p:spPr>
        <p:txBody>
          <a:bodyPr wrap="square" rtlCol="0" anchor="t">
            <a:spAutoFit/>
          </a:bodyPr>
          <a:lstStyle/>
          <a:p>
            <a:r>
              <a:rPr lang="en-US" sz="1100" dirty="0">
                <a:solidFill>
                  <a:schemeClr val="bg2"/>
                </a:solidFill>
                <a:latin typeface="Poppins" panose="00000500000000000000" pitchFamily="2" charset="0"/>
                <a:cs typeface="Poppins" panose="00000500000000000000" pitchFamily="2" charset="0"/>
              </a:rPr>
              <a:t>Over the years, Norden has expanded its reach, servicing markets across Europe, the Middle East, Africa, and Asia, meeting the demands of diverse industries worldwide. With operations in 50+ countries, Norden continues to deliver innovative solutions tailored to evolving security and infrastructure needs.</a:t>
            </a:r>
          </a:p>
        </p:txBody>
      </p:sp>
      <p:sp>
        <p:nvSpPr>
          <p:cNvPr id="122" name="TextBox 121">
            <a:extLst>
              <a:ext uri="{FF2B5EF4-FFF2-40B4-BE49-F238E27FC236}">
                <a16:creationId xmlns:a16="http://schemas.microsoft.com/office/drawing/2014/main" id="{EB9D4114-8CB0-5560-F533-3CD957020D1B}"/>
              </a:ext>
            </a:extLst>
          </p:cNvPr>
          <p:cNvSpPr txBox="1"/>
          <p:nvPr/>
        </p:nvSpPr>
        <p:spPr>
          <a:xfrm>
            <a:off x="9371663" y="2835759"/>
            <a:ext cx="2455968" cy="707886"/>
          </a:xfrm>
          <a:prstGeom prst="rect">
            <a:avLst/>
          </a:prstGeom>
          <a:noFill/>
        </p:spPr>
        <p:txBody>
          <a:bodyPr wrap="square" rtlCol="0" anchor="ctr">
            <a:spAutoFit/>
          </a:bodyPr>
          <a:lstStyle/>
          <a:p>
            <a:r>
              <a:rPr lang="en-US" sz="2000" b="1" dirty="0">
                <a:solidFill>
                  <a:schemeClr val="bg2"/>
                </a:solidFill>
                <a:latin typeface="Poppins" panose="00000500000000000000" pitchFamily="2" charset="0"/>
                <a:cs typeface="Poppins" panose="00000500000000000000" pitchFamily="2" charset="0"/>
              </a:rPr>
              <a:t>Commitment to Quality </a:t>
            </a:r>
            <a:endParaRPr lang="en-ID" sz="2000" b="1" dirty="0">
              <a:solidFill>
                <a:schemeClr val="bg2"/>
              </a:solidFill>
              <a:latin typeface="Poppins" panose="00000500000000000000" pitchFamily="2" charset="0"/>
              <a:cs typeface="Poppins" panose="00000500000000000000" pitchFamily="2" charset="0"/>
            </a:endParaRPr>
          </a:p>
        </p:txBody>
      </p:sp>
      <p:grpSp>
        <p:nvGrpSpPr>
          <p:cNvPr id="91" name="Group 90">
            <a:extLst>
              <a:ext uri="{FF2B5EF4-FFF2-40B4-BE49-F238E27FC236}">
                <a16:creationId xmlns:a16="http://schemas.microsoft.com/office/drawing/2014/main" id="{6341586B-CE77-FBC8-48B4-2D2041731E28}"/>
              </a:ext>
            </a:extLst>
          </p:cNvPr>
          <p:cNvGrpSpPr/>
          <p:nvPr/>
        </p:nvGrpSpPr>
        <p:grpSpPr>
          <a:xfrm>
            <a:off x="3500557" y="2914133"/>
            <a:ext cx="133350" cy="3195555"/>
            <a:chOff x="3682534" y="3418605"/>
            <a:chExt cx="133350" cy="3195555"/>
          </a:xfrm>
        </p:grpSpPr>
        <p:sp>
          <p:nvSpPr>
            <p:cNvPr id="93" name="Oval 92">
              <a:extLst>
                <a:ext uri="{FF2B5EF4-FFF2-40B4-BE49-F238E27FC236}">
                  <a16:creationId xmlns:a16="http://schemas.microsoft.com/office/drawing/2014/main" id="{75F48386-A51C-2F4C-7F40-8EC9136A0330}"/>
                </a:ext>
              </a:extLst>
            </p:cNvPr>
            <p:cNvSpPr/>
            <p:nvPr/>
          </p:nvSpPr>
          <p:spPr>
            <a:xfrm>
              <a:off x="3682534" y="3418605"/>
              <a:ext cx="133350" cy="1333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94" name="Straight Connector 93">
              <a:extLst>
                <a:ext uri="{FF2B5EF4-FFF2-40B4-BE49-F238E27FC236}">
                  <a16:creationId xmlns:a16="http://schemas.microsoft.com/office/drawing/2014/main" id="{F3D94F9A-4B4B-874D-95C2-BD73583A3D4B}"/>
                </a:ext>
              </a:extLst>
            </p:cNvPr>
            <p:cNvCxnSpPr>
              <a:cxnSpLocks/>
            </p:cNvCxnSpPr>
            <p:nvPr/>
          </p:nvCxnSpPr>
          <p:spPr>
            <a:xfrm>
              <a:off x="3749209" y="3551955"/>
              <a:ext cx="0" cy="3062205"/>
            </a:xfrm>
            <a:prstGeom prst="line">
              <a:avLst/>
            </a:prstGeom>
            <a:ln w="12700">
              <a:gradFill flip="none" rotWithShape="1">
                <a:gsLst>
                  <a:gs pos="14000">
                    <a:schemeClr val="accent1">
                      <a:lumMod val="5000"/>
                      <a:lumOff val="95000"/>
                      <a:alpha val="0"/>
                    </a:schemeClr>
                  </a:gs>
                  <a:gs pos="100000">
                    <a:schemeClr val="bg2"/>
                  </a:gs>
                </a:gsLst>
                <a:lin ang="16200000" scaled="1"/>
                <a:tileRect/>
              </a:gradFill>
              <a:prstDash val="solid"/>
            </a:ln>
          </p:spPr>
          <p:style>
            <a:lnRef idx="2">
              <a:schemeClr val="accent1"/>
            </a:lnRef>
            <a:fillRef idx="0">
              <a:schemeClr val="accent1"/>
            </a:fillRef>
            <a:effectRef idx="1">
              <a:schemeClr val="accent1"/>
            </a:effectRef>
            <a:fontRef idx="minor">
              <a:schemeClr val="tx1"/>
            </a:fontRef>
          </p:style>
        </p:cxnSp>
      </p:grpSp>
      <p:grpSp>
        <p:nvGrpSpPr>
          <p:cNvPr id="99" name="Group 98">
            <a:extLst>
              <a:ext uri="{FF2B5EF4-FFF2-40B4-BE49-F238E27FC236}">
                <a16:creationId xmlns:a16="http://schemas.microsoft.com/office/drawing/2014/main" id="{46487F48-C52D-2965-EC38-208961BE843E}"/>
              </a:ext>
            </a:extLst>
          </p:cNvPr>
          <p:cNvGrpSpPr/>
          <p:nvPr/>
        </p:nvGrpSpPr>
        <p:grpSpPr>
          <a:xfrm>
            <a:off x="6276086" y="2914133"/>
            <a:ext cx="133350" cy="3195555"/>
            <a:chOff x="6388304" y="3418605"/>
            <a:chExt cx="133350" cy="3195555"/>
          </a:xfrm>
        </p:grpSpPr>
        <p:sp>
          <p:nvSpPr>
            <p:cNvPr id="101" name="Oval 100">
              <a:extLst>
                <a:ext uri="{FF2B5EF4-FFF2-40B4-BE49-F238E27FC236}">
                  <a16:creationId xmlns:a16="http://schemas.microsoft.com/office/drawing/2014/main" id="{D682FC8C-117F-E127-9BCF-4F0779C75486}"/>
                </a:ext>
              </a:extLst>
            </p:cNvPr>
            <p:cNvSpPr/>
            <p:nvPr/>
          </p:nvSpPr>
          <p:spPr>
            <a:xfrm>
              <a:off x="6388304" y="3418605"/>
              <a:ext cx="133350" cy="1333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102" name="Straight Connector 101">
              <a:extLst>
                <a:ext uri="{FF2B5EF4-FFF2-40B4-BE49-F238E27FC236}">
                  <a16:creationId xmlns:a16="http://schemas.microsoft.com/office/drawing/2014/main" id="{777DCF0E-6961-6E9E-BDA9-89A711B4A419}"/>
                </a:ext>
              </a:extLst>
            </p:cNvPr>
            <p:cNvCxnSpPr>
              <a:cxnSpLocks/>
            </p:cNvCxnSpPr>
            <p:nvPr/>
          </p:nvCxnSpPr>
          <p:spPr>
            <a:xfrm>
              <a:off x="6454979" y="3551955"/>
              <a:ext cx="0" cy="3062205"/>
            </a:xfrm>
            <a:prstGeom prst="line">
              <a:avLst/>
            </a:prstGeom>
            <a:ln w="12700">
              <a:gradFill flip="none" rotWithShape="1">
                <a:gsLst>
                  <a:gs pos="14000">
                    <a:schemeClr val="accent1">
                      <a:lumMod val="5000"/>
                      <a:lumOff val="95000"/>
                      <a:alpha val="0"/>
                    </a:schemeClr>
                  </a:gs>
                  <a:gs pos="100000">
                    <a:schemeClr val="bg2"/>
                  </a:gs>
                </a:gsLst>
                <a:lin ang="16200000" scaled="1"/>
                <a:tileRect/>
              </a:gradFill>
              <a:prstDash val="solid"/>
            </a:ln>
          </p:spPr>
          <p:style>
            <a:lnRef idx="2">
              <a:schemeClr val="accent1"/>
            </a:lnRef>
            <a:fillRef idx="0">
              <a:schemeClr val="accent1"/>
            </a:fillRef>
            <a:effectRef idx="1">
              <a:schemeClr val="accent1"/>
            </a:effectRef>
            <a:fontRef idx="minor">
              <a:schemeClr val="tx1"/>
            </a:fontRef>
          </p:style>
        </p:cxnSp>
      </p:grpSp>
      <p:grpSp>
        <p:nvGrpSpPr>
          <p:cNvPr id="2" name="Group 1">
            <a:extLst>
              <a:ext uri="{FF2B5EF4-FFF2-40B4-BE49-F238E27FC236}">
                <a16:creationId xmlns:a16="http://schemas.microsoft.com/office/drawing/2014/main" id="{A1FA2C38-1EB6-E474-F6D8-EEC4066B7C6B}"/>
              </a:ext>
            </a:extLst>
          </p:cNvPr>
          <p:cNvGrpSpPr/>
          <p:nvPr/>
        </p:nvGrpSpPr>
        <p:grpSpPr>
          <a:xfrm>
            <a:off x="9051614" y="2914133"/>
            <a:ext cx="133350" cy="3195555"/>
            <a:chOff x="9051614" y="3145805"/>
            <a:chExt cx="133350" cy="3195555"/>
          </a:xfrm>
        </p:grpSpPr>
        <p:sp>
          <p:nvSpPr>
            <p:cNvPr id="109" name="Oval 108">
              <a:extLst>
                <a:ext uri="{FF2B5EF4-FFF2-40B4-BE49-F238E27FC236}">
                  <a16:creationId xmlns:a16="http://schemas.microsoft.com/office/drawing/2014/main" id="{DAB6112E-226C-F884-6A80-BB6B1766834D}"/>
                </a:ext>
              </a:extLst>
            </p:cNvPr>
            <p:cNvSpPr/>
            <p:nvPr/>
          </p:nvSpPr>
          <p:spPr>
            <a:xfrm>
              <a:off x="9051614" y="3145805"/>
              <a:ext cx="133350" cy="1333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110" name="Straight Connector 109">
              <a:extLst>
                <a:ext uri="{FF2B5EF4-FFF2-40B4-BE49-F238E27FC236}">
                  <a16:creationId xmlns:a16="http://schemas.microsoft.com/office/drawing/2014/main" id="{E929CC7E-C5F2-750E-07C8-32A81B278D27}"/>
                </a:ext>
              </a:extLst>
            </p:cNvPr>
            <p:cNvCxnSpPr>
              <a:cxnSpLocks/>
            </p:cNvCxnSpPr>
            <p:nvPr/>
          </p:nvCxnSpPr>
          <p:spPr>
            <a:xfrm>
              <a:off x="9118289" y="3279155"/>
              <a:ext cx="0" cy="3062205"/>
            </a:xfrm>
            <a:prstGeom prst="line">
              <a:avLst/>
            </a:prstGeom>
            <a:ln w="12700">
              <a:gradFill flip="none" rotWithShape="1">
                <a:gsLst>
                  <a:gs pos="14000">
                    <a:schemeClr val="accent1">
                      <a:lumMod val="5000"/>
                      <a:lumOff val="95000"/>
                      <a:alpha val="0"/>
                    </a:schemeClr>
                  </a:gs>
                  <a:gs pos="100000">
                    <a:schemeClr val="bg2"/>
                  </a:gs>
                </a:gsLst>
                <a:lin ang="16200000" scaled="1"/>
                <a:tileRect/>
              </a:gradFill>
              <a:prstDash val="solid"/>
            </a:ln>
          </p:spPr>
          <p:style>
            <a:lnRef idx="2">
              <a:schemeClr val="accent1"/>
            </a:lnRef>
            <a:fillRef idx="0">
              <a:schemeClr val="accent1"/>
            </a:fillRef>
            <a:effectRef idx="1">
              <a:schemeClr val="accent1"/>
            </a:effectRef>
            <a:fontRef idx="minor">
              <a:schemeClr val="tx1"/>
            </a:fontRef>
          </p:style>
        </p:cxnSp>
      </p:grpSp>
      <p:sp>
        <p:nvSpPr>
          <p:cNvPr id="113" name="TextBox 112">
            <a:extLst>
              <a:ext uri="{FF2B5EF4-FFF2-40B4-BE49-F238E27FC236}">
                <a16:creationId xmlns:a16="http://schemas.microsoft.com/office/drawing/2014/main" id="{8F55FD17-EE11-915A-C4B0-54C291BDA333}"/>
              </a:ext>
            </a:extLst>
          </p:cNvPr>
          <p:cNvSpPr txBox="1"/>
          <p:nvPr/>
        </p:nvSpPr>
        <p:spPr>
          <a:xfrm>
            <a:off x="9304502" y="3582237"/>
            <a:ext cx="2420582" cy="1785104"/>
          </a:xfrm>
          <a:prstGeom prst="rect">
            <a:avLst/>
          </a:prstGeom>
          <a:noFill/>
        </p:spPr>
        <p:txBody>
          <a:bodyPr wrap="square" rtlCol="0" anchor="t">
            <a:spAutoFit/>
          </a:bodyPr>
          <a:lstStyle/>
          <a:p>
            <a:r>
              <a:rPr lang="en-US" sz="1100" dirty="0">
                <a:solidFill>
                  <a:schemeClr val="bg2"/>
                </a:solidFill>
                <a:latin typeface="Poppins" panose="00000500000000000000" pitchFamily="2" charset="0"/>
                <a:cs typeface="Poppins" panose="00000500000000000000" pitchFamily="2" charset="0"/>
              </a:rPr>
              <a:t>Norden operates with a dedicated quality assurance team and adheres to an ISO-certified quality management system, ensuring all products meet the highest standards. ​ Our products and solutions adhere to industry standards and regulatory compliance requirements.</a:t>
            </a:r>
          </a:p>
        </p:txBody>
      </p:sp>
      <p:pic>
        <p:nvPicPr>
          <p:cNvPr id="116" name="Graphic 115">
            <a:extLst>
              <a:ext uri="{FF2B5EF4-FFF2-40B4-BE49-F238E27FC236}">
                <a16:creationId xmlns:a16="http://schemas.microsoft.com/office/drawing/2014/main" id="{D464A65F-CB59-5F56-1505-59644229CFDA}"/>
              </a:ext>
            </a:extLst>
          </p:cNvPr>
          <p:cNvPicPr>
            <a:picLocks noChangeAspect="1"/>
          </p:cNvPicPr>
          <p:nvPr/>
        </p:nvPicPr>
        <p:blipFill>
          <a:blip r:embed="rId2">
            <a:extLst>
              <a:ext uri="{96DAC541-7B7A-43D3-8B79-37D633B846F1}">
                <asvg:svgBlip xmlns:asvg="http://schemas.microsoft.com/office/drawing/2016/SVG/main" r:embed="rId3"/>
              </a:ext>
            </a:extLst>
          </a:blip>
          <a:srcRect b="2260"/>
          <a:stretch/>
        </p:blipFill>
        <p:spPr>
          <a:xfrm>
            <a:off x="5422900" y="686771"/>
            <a:ext cx="6404729" cy="1889808"/>
          </a:xfrm>
          <a:prstGeom prst="rect">
            <a:avLst/>
          </a:prstGeom>
        </p:spPr>
      </p:pic>
      <p:pic>
        <p:nvPicPr>
          <p:cNvPr id="125" name="Graphic 124">
            <a:extLst>
              <a:ext uri="{FF2B5EF4-FFF2-40B4-BE49-F238E27FC236}">
                <a16:creationId xmlns:a16="http://schemas.microsoft.com/office/drawing/2014/main" id="{CA7C6FCD-0F88-254C-5158-F7766E7771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8970" y="408656"/>
            <a:ext cx="2170111" cy="390134"/>
          </a:xfrm>
          <a:prstGeom prst="rect">
            <a:avLst/>
          </a:prstGeom>
        </p:spPr>
      </p:pic>
      <p:sp>
        <p:nvSpPr>
          <p:cNvPr id="5" name="TextBox 4">
            <a:extLst>
              <a:ext uri="{FF2B5EF4-FFF2-40B4-BE49-F238E27FC236}">
                <a16:creationId xmlns:a16="http://schemas.microsoft.com/office/drawing/2014/main" id="{924F46E7-6A6F-CFF1-2D17-947A4A814368}"/>
              </a:ext>
            </a:extLst>
          </p:cNvPr>
          <p:cNvSpPr txBox="1"/>
          <p:nvPr/>
        </p:nvSpPr>
        <p:spPr>
          <a:xfrm>
            <a:off x="9816356" y="722511"/>
            <a:ext cx="1703287" cy="307777"/>
          </a:xfrm>
          <a:prstGeom prst="rect">
            <a:avLst/>
          </a:prstGeom>
          <a:noFill/>
        </p:spPr>
        <p:txBody>
          <a:bodyPr wrap="none" rtlCol="0">
            <a:spAutoFit/>
          </a:bodyPr>
          <a:lstStyle/>
          <a:p>
            <a:r>
              <a:rPr lang="en-IN" sz="1400" i="1" dirty="0">
                <a:solidFill>
                  <a:schemeClr val="bg1"/>
                </a:solidFill>
                <a:latin typeface="Supreme" pitchFamily="50" charset="0"/>
              </a:rPr>
              <a:t>Crafting Innovation</a:t>
            </a:r>
          </a:p>
        </p:txBody>
      </p:sp>
      <p:cxnSp>
        <p:nvCxnSpPr>
          <p:cNvPr id="4" name="Straight Connector 3">
            <a:extLst>
              <a:ext uri="{FF2B5EF4-FFF2-40B4-BE49-F238E27FC236}">
                <a16:creationId xmlns:a16="http://schemas.microsoft.com/office/drawing/2014/main" id="{5091180C-8272-B91F-23B3-1DFB804C9CBE}"/>
              </a:ext>
            </a:extLst>
          </p:cNvPr>
          <p:cNvCxnSpPr>
            <a:cxnSpLocks/>
          </p:cNvCxnSpPr>
          <p:nvPr/>
        </p:nvCxnSpPr>
        <p:spPr>
          <a:xfrm>
            <a:off x="1028700" y="6438900"/>
            <a:ext cx="11163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5810CDEA-0776-6023-DD6F-C7A5FE8139C9}"/>
              </a:ext>
            </a:extLst>
          </p:cNvPr>
          <p:cNvSpPr txBox="1">
            <a:spLocks/>
          </p:cNvSpPr>
          <p:nvPr/>
        </p:nvSpPr>
        <p:spPr>
          <a:xfrm>
            <a:off x="523875" y="6235700"/>
            <a:ext cx="628650" cy="365125"/>
          </a:xfrm>
          <a:prstGeom prst="rect">
            <a:avLst/>
          </a:prstGeom>
        </p:spPr>
        <p:txBody>
          <a:bodyPr/>
          <a:lstStyle>
            <a:defPPr>
              <a:defRPr lang="en-US"/>
            </a:defPPr>
            <a:lvl1pPr marL="0" algn="l" defTabSz="914400" rtl="0" eaLnBrk="1" latinLnBrk="0" hangingPunct="1">
              <a:defRPr sz="2000" b="1" i="1" kern="1200">
                <a:solidFill>
                  <a:srgbClr val="ED1A3B"/>
                </a:solidFill>
                <a:latin typeface="N27"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9A9905-A559-45F1-8E4A-410FBD368F32}" type="slidenum">
              <a:rPr lang="en-IN" smtClean="0">
                <a:solidFill>
                  <a:schemeClr val="bg1"/>
                </a:solidFill>
              </a:rPr>
              <a:pPr/>
              <a:t>2</a:t>
            </a:fld>
            <a:endParaRPr lang="en-IN" dirty="0">
              <a:solidFill>
                <a:schemeClr val="bg1"/>
              </a:solidFill>
            </a:endParaRPr>
          </a:p>
        </p:txBody>
      </p:sp>
    </p:spTree>
    <p:extLst>
      <p:ext uri="{BB962C8B-B14F-4D97-AF65-F5344CB8AC3E}">
        <p14:creationId xmlns:p14="http://schemas.microsoft.com/office/powerpoint/2010/main" val="2772484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90BE8-4D0D-D88C-64A0-23A53C8FCE8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C82C0CC-80E3-B100-8DF7-CBAE0DE43A2D}"/>
              </a:ext>
            </a:extLst>
          </p:cNvPr>
          <p:cNvSpPr/>
          <p:nvPr/>
        </p:nvSpPr>
        <p:spPr>
          <a:xfrm>
            <a:off x="1075" y="0"/>
            <a:ext cx="12192000" cy="6858000"/>
          </a:xfrm>
          <a:prstGeom prst="rect">
            <a:avLst/>
          </a:prstGeom>
          <a:solidFill>
            <a:srgbClr val="ED1A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TextBox 9">
            <a:extLst>
              <a:ext uri="{FF2B5EF4-FFF2-40B4-BE49-F238E27FC236}">
                <a16:creationId xmlns:a16="http://schemas.microsoft.com/office/drawing/2014/main" id="{A99D0692-CBE6-DE02-1A0D-342DA3F8F99C}"/>
              </a:ext>
            </a:extLst>
          </p:cNvPr>
          <p:cNvSpPr txBox="1"/>
          <p:nvPr/>
        </p:nvSpPr>
        <p:spPr>
          <a:xfrm>
            <a:off x="992725" y="990062"/>
            <a:ext cx="4766988" cy="584775"/>
          </a:xfrm>
          <a:prstGeom prst="rect">
            <a:avLst/>
          </a:prstGeom>
          <a:noFill/>
        </p:spPr>
        <p:txBody>
          <a:bodyPr wrap="square" rtlCol="0">
            <a:spAutoFit/>
          </a:bodyPr>
          <a:lstStyle/>
          <a:p>
            <a:r>
              <a:rPr lang="en-US" sz="3200" b="1" i="1" dirty="0">
                <a:solidFill>
                  <a:schemeClr val="bg1"/>
                </a:solidFill>
                <a:latin typeface="Poppins" panose="00000500000000000000" pitchFamily="2" charset="0"/>
                <a:ea typeface="+mj-lt"/>
                <a:cs typeface="Poppins" panose="00000500000000000000" pitchFamily="2" charset="0"/>
              </a:rPr>
              <a:t>Mission</a:t>
            </a:r>
            <a:r>
              <a:rPr lang="en-US" sz="2000" i="1" dirty="0">
                <a:solidFill>
                  <a:schemeClr val="bg1"/>
                </a:solidFill>
                <a:latin typeface="Poppins" panose="00000500000000000000" pitchFamily="2" charset="0"/>
                <a:ea typeface="+mj-lt"/>
                <a:cs typeface="Poppins" panose="00000500000000000000" pitchFamily="2" charset="0"/>
              </a:rPr>
              <a:t> </a:t>
            </a:r>
            <a:endParaRPr lang="en-US" sz="2000" i="1" u="sng" dirty="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D4AE8CE4-B93E-67A1-F255-EDF8E0831AA1}"/>
              </a:ext>
            </a:extLst>
          </p:cNvPr>
          <p:cNvSpPr txBox="1"/>
          <p:nvPr/>
        </p:nvSpPr>
        <p:spPr>
          <a:xfrm>
            <a:off x="992725" y="1722687"/>
            <a:ext cx="6665376" cy="3247364"/>
          </a:xfrm>
          <a:prstGeom prst="rect">
            <a:avLst/>
          </a:prstGeom>
          <a:noFill/>
        </p:spPr>
        <p:txBody>
          <a:bodyPr wrap="square">
            <a:spAutoFit/>
          </a:bodyPr>
          <a:lstStyle/>
          <a:p>
            <a:pPr rtl="0" fontAlgn="base">
              <a:lnSpc>
                <a:spcPts val="1875"/>
              </a:lnSpc>
            </a:pPr>
            <a:r>
              <a:rPr lang="en-US" sz="1400" b="0" i="0" u="none" strike="noStrike" dirty="0">
                <a:solidFill>
                  <a:schemeClr val="bg1"/>
                </a:solidFill>
                <a:effectLst/>
                <a:latin typeface="Poppins" panose="00000500000000000000" pitchFamily="2" charset="0"/>
                <a:cs typeface="Poppins" panose="00000500000000000000" pitchFamily="2" charset="0"/>
              </a:rPr>
              <a:t>At Norden Communication, we are dedicated to crafting innovative technology that enhances global safety, security, and communication. Our mission is to protect lives, secure assets, and facilitate seamless connectivity by delivering cutting-edge, reliable solutions.​</a:t>
            </a:r>
          </a:p>
          <a:p>
            <a:pPr rtl="0" fontAlgn="base">
              <a:lnSpc>
                <a:spcPts val="1875"/>
              </a:lnSpc>
            </a:pPr>
            <a:endParaRPr lang="en-US" sz="1400" b="0" i="0" u="none" strike="noStrike" dirty="0">
              <a:solidFill>
                <a:schemeClr val="bg1"/>
              </a:solidFill>
              <a:effectLst/>
              <a:latin typeface="Poppins" panose="00000500000000000000" pitchFamily="2" charset="0"/>
              <a:cs typeface="Poppins" panose="00000500000000000000" pitchFamily="2" charset="0"/>
            </a:endParaRPr>
          </a:p>
          <a:p>
            <a:pPr rtl="0" fontAlgn="base">
              <a:lnSpc>
                <a:spcPts val="1875"/>
              </a:lnSpc>
            </a:pPr>
            <a:r>
              <a:rPr lang="en-US" sz="1400" b="0" i="0" u="none" strike="noStrike" dirty="0">
                <a:solidFill>
                  <a:schemeClr val="bg1"/>
                </a:solidFill>
                <a:effectLst/>
                <a:latin typeface="Poppins" panose="00000500000000000000" pitchFamily="2" charset="0"/>
                <a:cs typeface="Poppins" panose="00000500000000000000" pitchFamily="2" charset="0"/>
              </a:rPr>
              <a:t>As an ethical, green, and environmentally conscious company, we are committed to sustainability in every aspect of our operations. We pride ourselves on being a culturally diverse and inclusive employer, fostering a collaborative environment that values and respects differences.​</a:t>
            </a:r>
          </a:p>
          <a:p>
            <a:pPr rtl="0" fontAlgn="base">
              <a:lnSpc>
                <a:spcPts val="1875"/>
              </a:lnSpc>
            </a:pPr>
            <a:endParaRPr lang="en-US" sz="1400" b="0" i="0" u="none" strike="noStrike" dirty="0">
              <a:solidFill>
                <a:schemeClr val="bg1"/>
              </a:solidFill>
              <a:effectLst/>
              <a:latin typeface="Poppins" panose="00000500000000000000" pitchFamily="2" charset="0"/>
              <a:cs typeface="Poppins" panose="00000500000000000000" pitchFamily="2" charset="0"/>
            </a:endParaRPr>
          </a:p>
          <a:p>
            <a:pPr rtl="0" fontAlgn="base">
              <a:lnSpc>
                <a:spcPts val="1875"/>
              </a:lnSpc>
            </a:pPr>
            <a:r>
              <a:rPr lang="en-US" sz="1400" b="0" i="0" u="none" strike="noStrike" dirty="0">
                <a:solidFill>
                  <a:schemeClr val="bg1"/>
                </a:solidFill>
                <a:effectLst/>
                <a:latin typeface="Poppins" panose="00000500000000000000" pitchFamily="2" charset="0"/>
                <a:cs typeface="Poppins" panose="00000500000000000000" pitchFamily="2" charset="0"/>
              </a:rPr>
              <a:t>Our aim is to become a trusted, mono-brand, single-source provider for safety, security, and communications solutions globally, driving progress and excellence for a safer, more connected, and inclusive future.​</a:t>
            </a:r>
            <a:endParaRPr lang="en-US" sz="1400" b="0" i="0" dirty="0">
              <a:solidFill>
                <a:schemeClr val="bg1"/>
              </a:solidFill>
              <a:effectLst/>
              <a:latin typeface="Poppins" panose="00000500000000000000" pitchFamily="2" charset="0"/>
              <a:cs typeface="Poppins" panose="00000500000000000000" pitchFamily="2" charset="0"/>
            </a:endParaRPr>
          </a:p>
        </p:txBody>
      </p:sp>
      <p:pic>
        <p:nvPicPr>
          <p:cNvPr id="9" name="Graphic 8">
            <a:extLst>
              <a:ext uri="{FF2B5EF4-FFF2-40B4-BE49-F238E27FC236}">
                <a16:creationId xmlns:a16="http://schemas.microsoft.com/office/drawing/2014/main" id="{5D90A5BB-2E4B-EB09-7DA5-80DF924928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8970" y="408656"/>
            <a:ext cx="2170111" cy="390134"/>
          </a:xfrm>
          <a:prstGeom prst="rect">
            <a:avLst/>
          </a:prstGeom>
        </p:spPr>
      </p:pic>
      <p:sp>
        <p:nvSpPr>
          <p:cNvPr id="11" name="TextBox 10">
            <a:extLst>
              <a:ext uri="{FF2B5EF4-FFF2-40B4-BE49-F238E27FC236}">
                <a16:creationId xmlns:a16="http://schemas.microsoft.com/office/drawing/2014/main" id="{5EF61F34-BF7D-B1D6-C43C-7FBBA49297AF}"/>
              </a:ext>
            </a:extLst>
          </p:cNvPr>
          <p:cNvSpPr txBox="1"/>
          <p:nvPr/>
        </p:nvSpPr>
        <p:spPr>
          <a:xfrm>
            <a:off x="9816356" y="722511"/>
            <a:ext cx="1703287" cy="307777"/>
          </a:xfrm>
          <a:prstGeom prst="rect">
            <a:avLst/>
          </a:prstGeom>
          <a:noFill/>
        </p:spPr>
        <p:txBody>
          <a:bodyPr wrap="none" rtlCol="0">
            <a:spAutoFit/>
          </a:bodyPr>
          <a:lstStyle/>
          <a:p>
            <a:r>
              <a:rPr lang="en-IN" sz="1400" i="1" dirty="0">
                <a:solidFill>
                  <a:schemeClr val="bg1"/>
                </a:solidFill>
                <a:latin typeface="Supreme" pitchFamily="50" charset="0"/>
              </a:rPr>
              <a:t>Crafting Innovation</a:t>
            </a:r>
          </a:p>
        </p:txBody>
      </p:sp>
      <p:sp>
        <p:nvSpPr>
          <p:cNvPr id="2" name="Oval 1">
            <a:extLst>
              <a:ext uri="{FF2B5EF4-FFF2-40B4-BE49-F238E27FC236}">
                <a16:creationId xmlns:a16="http://schemas.microsoft.com/office/drawing/2014/main" id="{D18FF135-55F2-D039-969B-5C23DE6BEFC0}"/>
              </a:ext>
            </a:extLst>
          </p:cNvPr>
          <p:cNvSpPr/>
          <p:nvPr/>
        </p:nvSpPr>
        <p:spPr>
          <a:xfrm>
            <a:off x="8789772" y="3707453"/>
            <a:ext cx="2709441" cy="2709441"/>
          </a:xfrm>
          <a:prstGeom prst="ellipse">
            <a:avLst/>
          </a:prstGeom>
          <a:gradFill flip="none" rotWithShape="1">
            <a:gsLst>
              <a:gs pos="0">
                <a:schemeClr val="accent1">
                  <a:tint val="66000"/>
                  <a:satMod val="160000"/>
                  <a:alpha val="0"/>
                </a:schemeClr>
              </a:gs>
              <a:gs pos="50000">
                <a:schemeClr val="accent1">
                  <a:tint val="44500"/>
                  <a:satMod val="160000"/>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40" name="Graphic 139">
            <a:extLst>
              <a:ext uri="{FF2B5EF4-FFF2-40B4-BE49-F238E27FC236}">
                <a16:creationId xmlns:a16="http://schemas.microsoft.com/office/drawing/2014/main" id="{9B44E715-69BD-A5C2-33F7-70EDE15341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0325" y="1506177"/>
            <a:ext cx="2817289" cy="4402552"/>
          </a:xfrm>
          <a:prstGeom prst="rect">
            <a:avLst/>
          </a:prstGeom>
        </p:spPr>
      </p:pic>
      <p:cxnSp>
        <p:nvCxnSpPr>
          <p:cNvPr id="5" name="Straight Connector 4">
            <a:extLst>
              <a:ext uri="{FF2B5EF4-FFF2-40B4-BE49-F238E27FC236}">
                <a16:creationId xmlns:a16="http://schemas.microsoft.com/office/drawing/2014/main" id="{B0513349-9625-D426-E51A-6E65E0D2A4A8}"/>
              </a:ext>
            </a:extLst>
          </p:cNvPr>
          <p:cNvCxnSpPr>
            <a:cxnSpLocks/>
          </p:cNvCxnSpPr>
          <p:nvPr/>
        </p:nvCxnSpPr>
        <p:spPr>
          <a:xfrm>
            <a:off x="1028700" y="6438900"/>
            <a:ext cx="11163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Slide Number Placeholder 5">
            <a:extLst>
              <a:ext uri="{FF2B5EF4-FFF2-40B4-BE49-F238E27FC236}">
                <a16:creationId xmlns:a16="http://schemas.microsoft.com/office/drawing/2014/main" id="{F85D2B44-B641-0C17-54F4-1FB7868D2C07}"/>
              </a:ext>
            </a:extLst>
          </p:cNvPr>
          <p:cNvSpPr txBox="1">
            <a:spLocks/>
          </p:cNvSpPr>
          <p:nvPr/>
        </p:nvSpPr>
        <p:spPr>
          <a:xfrm>
            <a:off x="523875" y="6235700"/>
            <a:ext cx="628650" cy="365125"/>
          </a:xfrm>
          <a:prstGeom prst="rect">
            <a:avLst/>
          </a:prstGeom>
        </p:spPr>
        <p:txBody>
          <a:bodyPr/>
          <a:lstStyle>
            <a:defPPr>
              <a:defRPr lang="en-US"/>
            </a:defPPr>
            <a:lvl1pPr marL="0" algn="l" defTabSz="914400" rtl="0" eaLnBrk="1" latinLnBrk="0" hangingPunct="1">
              <a:defRPr sz="2000" b="1" i="1" kern="1200">
                <a:solidFill>
                  <a:srgbClr val="ED1A3B"/>
                </a:solidFill>
                <a:latin typeface="N27"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9A9905-A559-45F1-8E4A-410FBD368F32}" type="slidenum">
              <a:rPr lang="en-IN" smtClean="0">
                <a:solidFill>
                  <a:schemeClr val="bg1"/>
                </a:solidFill>
              </a:rPr>
              <a:pPr/>
              <a:t>3</a:t>
            </a:fld>
            <a:endParaRPr lang="en-IN" dirty="0">
              <a:solidFill>
                <a:schemeClr val="bg1"/>
              </a:solidFill>
            </a:endParaRPr>
          </a:p>
        </p:txBody>
      </p:sp>
    </p:spTree>
    <p:extLst>
      <p:ext uri="{BB962C8B-B14F-4D97-AF65-F5344CB8AC3E}">
        <p14:creationId xmlns:p14="http://schemas.microsoft.com/office/powerpoint/2010/main" val="1041392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1FF64-D332-2CD4-BB25-A3F6F0CC096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E497D6-A35F-C462-D0FF-9AA3A465F7A2}"/>
              </a:ext>
            </a:extLst>
          </p:cNvPr>
          <p:cNvSpPr/>
          <p:nvPr/>
        </p:nvSpPr>
        <p:spPr>
          <a:xfrm>
            <a:off x="0" y="-25814"/>
            <a:ext cx="12192000" cy="6883814"/>
          </a:xfrm>
          <a:prstGeom prst="rect">
            <a:avLst/>
          </a:prstGeom>
          <a:solidFill>
            <a:srgbClr val="ED1A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Box 14">
            <a:extLst>
              <a:ext uri="{FF2B5EF4-FFF2-40B4-BE49-F238E27FC236}">
                <a16:creationId xmlns:a16="http://schemas.microsoft.com/office/drawing/2014/main" id="{EB5B0E6A-68B3-2B72-3C67-6C1F1EDDBC8E}"/>
              </a:ext>
            </a:extLst>
          </p:cNvPr>
          <p:cNvSpPr txBox="1"/>
          <p:nvPr/>
        </p:nvSpPr>
        <p:spPr>
          <a:xfrm>
            <a:off x="5392003" y="3042815"/>
            <a:ext cx="2123853" cy="584775"/>
          </a:xfrm>
          <a:prstGeom prst="rect">
            <a:avLst/>
          </a:prstGeom>
          <a:noFill/>
        </p:spPr>
        <p:txBody>
          <a:bodyPr wrap="square" rtlCol="0">
            <a:spAutoFit/>
          </a:bodyPr>
          <a:lstStyle/>
          <a:p>
            <a:r>
              <a:rPr lang="en-US" sz="1600" b="1" i="1" dirty="0">
                <a:solidFill>
                  <a:schemeClr val="bg1"/>
                </a:solidFill>
                <a:latin typeface="Poppins" panose="00000500000000000000" pitchFamily="2" charset="0"/>
                <a:ea typeface="+mj-lt"/>
                <a:cs typeface="Poppins" panose="00000500000000000000" pitchFamily="2" charset="0"/>
              </a:rPr>
              <a:t>Norden </a:t>
            </a:r>
            <a:br>
              <a:rPr lang="en-US" sz="1600" b="1" i="1" dirty="0">
                <a:solidFill>
                  <a:schemeClr val="bg1"/>
                </a:solidFill>
                <a:latin typeface="Poppins" panose="00000500000000000000" pitchFamily="2" charset="0"/>
                <a:ea typeface="+mj-lt"/>
                <a:cs typeface="Poppins" panose="00000500000000000000" pitchFamily="2" charset="0"/>
              </a:rPr>
            </a:br>
            <a:r>
              <a:rPr lang="en-US" sz="1600" b="1" i="1" dirty="0">
                <a:solidFill>
                  <a:schemeClr val="bg1"/>
                </a:solidFill>
                <a:latin typeface="Poppins" panose="00000500000000000000" pitchFamily="2" charset="0"/>
                <a:ea typeface="+mj-lt"/>
                <a:cs typeface="Poppins" panose="00000500000000000000" pitchFamily="2" charset="0"/>
              </a:rPr>
              <a:t>Cabling System</a:t>
            </a:r>
            <a:endParaRPr lang="en-US" sz="1600" i="1" u="sng" dirty="0">
              <a:solidFill>
                <a:schemeClr val="bg1"/>
              </a:solidFill>
              <a:latin typeface="Poppins" panose="00000500000000000000" pitchFamily="2" charset="0"/>
              <a:cs typeface="Poppins" panose="00000500000000000000" pitchFamily="2" charset="0"/>
            </a:endParaRPr>
          </a:p>
        </p:txBody>
      </p:sp>
      <p:sp>
        <p:nvSpPr>
          <p:cNvPr id="18" name="TextBox 17">
            <a:extLst>
              <a:ext uri="{FF2B5EF4-FFF2-40B4-BE49-F238E27FC236}">
                <a16:creationId xmlns:a16="http://schemas.microsoft.com/office/drawing/2014/main" id="{6D357B7E-4A0B-C7D6-E387-61D9AD3415BE}"/>
              </a:ext>
            </a:extLst>
          </p:cNvPr>
          <p:cNvSpPr txBox="1"/>
          <p:nvPr/>
        </p:nvSpPr>
        <p:spPr>
          <a:xfrm>
            <a:off x="8689690" y="3014038"/>
            <a:ext cx="2025274" cy="584775"/>
          </a:xfrm>
          <a:prstGeom prst="rect">
            <a:avLst/>
          </a:prstGeom>
          <a:noFill/>
        </p:spPr>
        <p:txBody>
          <a:bodyPr wrap="square" rtlCol="0">
            <a:spAutoFit/>
          </a:bodyPr>
          <a:lstStyle/>
          <a:p>
            <a:r>
              <a:rPr lang="en-US" sz="1600" b="1" i="1" dirty="0">
                <a:solidFill>
                  <a:schemeClr val="bg1"/>
                </a:solidFill>
                <a:latin typeface="Poppins" panose="00000500000000000000" pitchFamily="2" charset="0"/>
                <a:ea typeface="+mj-lt"/>
                <a:cs typeface="Poppins" panose="00000500000000000000" pitchFamily="2" charset="0"/>
              </a:rPr>
              <a:t>Norden Public </a:t>
            </a:r>
            <a:br>
              <a:rPr lang="en-US" sz="1600" b="1" i="1" dirty="0">
                <a:solidFill>
                  <a:schemeClr val="bg1"/>
                </a:solidFill>
                <a:latin typeface="Poppins" panose="00000500000000000000" pitchFamily="2" charset="0"/>
                <a:ea typeface="+mj-lt"/>
                <a:cs typeface="Poppins" panose="00000500000000000000" pitchFamily="2" charset="0"/>
              </a:rPr>
            </a:br>
            <a:r>
              <a:rPr lang="en-US" sz="1600" b="1" i="1" dirty="0">
                <a:solidFill>
                  <a:schemeClr val="bg1"/>
                </a:solidFill>
                <a:latin typeface="Poppins" panose="00000500000000000000" pitchFamily="2" charset="0"/>
                <a:ea typeface="+mj-lt"/>
                <a:cs typeface="Poppins" panose="00000500000000000000" pitchFamily="2" charset="0"/>
              </a:rPr>
              <a:t>Address System</a:t>
            </a:r>
            <a:endParaRPr lang="en-US" sz="1600" i="1" u="sng" dirty="0">
              <a:solidFill>
                <a:schemeClr val="bg1"/>
              </a:solidFill>
              <a:latin typeface="Poppins" panose="00000500000000000000" pitchFamily="2" charset="0"/>
              <a:cs typeface="Poppins" panose="00000500000000000000" pitchFamily="2" charset="0"/>
            </a:endParaRPr>
          </a:p>
        </p:txBody>
      </p:sp>
      <p:pic>
        <p:nvPicPr>
          <p:cNvPr id="28" name="Graphic 27">
            <a:extLst>
              <a:ext uri="{FF2B5EF4-FFF2-40B4-BE49-F238E27FC236}">
                <a16:creationId xmlns:a16="http://schemas.microsoft.com/office/drawing/2014/main" id="{43B6E44A-DC03-A062-8249-5C79E6EB55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2750" y="2887434"/>
            <a:ext cx="803909" cy="752044"/>
          </a:xfrm>
          <a:prstGeom prst="rect">
            <a:avLst/>
          </a:prstGeom>
        </p:spPr>
      </p:pic>
      <p:pic>
        <p:nvPicPr>
          <p:cNvPr id="30" name="Graphic 29">
            <a:extLst>
              <a:ext uri="{FF2B5EF4-FFF2-40B4-BE49-F238E27FC236}">
                <a16:creationId xmlns:a16="http://schemas.microsoft.com/office/drawing/2014/main" id="{AF9BC873-B27C-9892-BC61-2BAB8AB0E0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1073" y="2947791"/>
            <a:ext cx="770401" cy="717270"/>
          </a:xfrm>
          <a:prstGeom prst="rect">
            <a:avLst/>
          </a:prstGeom>
        </p:spPr>
      </p:pic>
      <p:cxnSp>
        <p:nvCxnSpPr>
          <p:cNvPr id="9" name="Straight Connector 8">
            <a:extLst>
              <a:ext uri="{FF2B5EF4-FFF2-40B4-BE49-F238E27FC236}">
                <a16:creationId xmlns:a16="http://schemas.microsoft.com/office/drawing/2014/main" id="{74D40AFA-60C3-3ACA-B4AC-B81CF9B3E247}"/>
              </a:ext>
            </a:extLst>
          </p:cNvPr>
          <p:cNvCxnSpPr>
            <a:cxnSpLocks/>
          </p:cNvCxnSpPr>
          <p:nvPr/>
        </p:nvCxnSpPr>
        <p:spPr>
          <a:xfrm>
            <a:off x="1028700" y="6438900"/>
            <a:ext cx="11163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1BACBCBF-FEE6-1F5D-D464-89E3D5D2DCAB}"/>
              </a:ext>
            </a:extLst>
          </p:cNvPr>
          <p:cNvSpPr txBox="1">
            <a:spLocks/>
          </p:cNvSpPr>
          <p:nvPr/>
        </p:nvSpPr>
        <p:spPr>
          <a:xfrm>
            <a:off x="523875" y="6235700"/>
            <a:ext cx="628650" cy="365125"/>
          </a:xfrm>
          <a:prstGeom prst="rect">
            <a:avLst/>
          </a:prstGeom>
        </p:spPr>
        <p:txBody>
          <a:bodyPr/>
          <a:lstStyle>
            <a:defPPr>
              <a:defRPr lang="en-US"/>
            </a:defPPr>
            <a:lvl1pPr marL="0" algn="l" defTabSz="914400" rtl="0" eaLnBrk="1" latinLnBrk="0" hangingPunct="1">
              <a:defRPr sz="2000" b="1" i="1" kern="1200">
                <a:solidFill>
                  <a:srgbClr val="ED1A3B"/>
                </a:solidFill>
                <a:latin typeface="N27"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9A9905-A559-45F1-8E4A-410FBD368F32}" type="slidenum">
              <a:rPr lang="en-IN" smtClean="0">
                <a:solidFill>
                  <a:schemeClr val="bg1"/>
                </a:solidFill>
              </a:rPr>
              <a:pPr/>
              <a:t>4</a:t>
            </a:fld>
            <a:endParaRPr lang="en-IN" dirty="0">
              <a:solidFill>
                <a:schemeClr val="bg1"/>
              </a:solidFill>
            </a:endParaRPr>
          </a:p>
        </p:txBody>
      </p:sp>
      <p:sp>
        <p:nvSpPr>
          <p:cNvPr id="20" name="TextBox 19">
            <a:extLst>
              <a:ext uri="{FF2B5EF4-FFF2-40B4-BE49-F238E27FC236}">
                <a16:creationId xmlns:a16="http://schemas.microsoft.com/office/drawing/2014/main" id="{F4316FD2-155C-39C6-3B54-ABC8C920C4BE}"/>
              </a:ext>
            </a:extLst>
          </p:cNvPr>
          <p:cNvSpPr txBox="1"/>
          <p:nvPr/>
        </p:nvSpPr>
        <p:spPr>
          <a:xfrm>
            <a:off x="2249075" y="4623714"/>
            <a:ext cx="2045753" cy="830997"/>
          </a:xfrm>
          <a:prstGeom prst="rect">
            <a:avLst/>
          </a:prstGeom>
          <a:noFill/>
        </p:spPr>
        <p:txBody>
          <a:bodyPr wrap="square" rtlCol="0">
            <a:spAutoFit/>
          </a:bodyPr>
          <a:lstStyle/>
          <a:p>
            <a:r>
              <a:rPr lang="en-US" sz="1600" b="1" i="1" dirty="0">
                <a:solidFill>
                  <a:schemeClr val="bg1"/>
                </a:solidFill>
                <a:latin typeface="Poppins" panose="00000500000000000000" pitchFamily="2" charset="0"/>
                <a:ea typeface="+mj-lt"/>
                <a:cs typeface="Poppins" panose="00000500000000000000" pitchFamily="2" charset="0"/>
              </a:rPr>
              <a:t>Norden Access Control </a:t>
            </a:r>
            <a:br>
              <a:rPr lang="en-US" sz="1600" b="1" i="1" dirty="0">
                <a:solidFill>
                  <a:schemeClr val="bg1"/>
                </a:solidFill>
                <a:latin typeface="Poppins" panose="00000500000000000000" pitchFamily="2" charset="0"/>
                <a:ea typeface="+mj-lt"/>
                <a:cs typeface="Poppins" panose="00000500000000000000" pitchFamily="2" charset="0"/>
              </a:rPr>
            </a:br>
            <a:r>
              <a:rPr lang="en-US" sz="1600" b="1" i="1" dirty="0">
                <a:solidFill>
                  <a:schemeClr val="bg1"/>
                </a:solidFill>
                <a:latin typeface="Poppins" panose="00000500000000000000" pitchFamily="2" charset="0"/>
                <a:ea typeface="+mj-lt"/>
                <a:cs typeface="Poppins" panose="00000500000000000000" pitchFamily="2" charset="0"/>
              </a:rPr>
              <a:t>System</a:t>
            </a:r>
          </a:p>
        </p:txBody>
      </p:sp>
      <p:sp>
        <p:nvSpPr>
          <p:cNvPr id="21" name="TextBox 20">
            <a:extLst>
              <a:ext uri="{FF2B5EF4-FFF2-40B4-BE49-F238E27FC236}">
                <a16:creationId xmlns:a16="http://schemas.microsoft.com/office/drawing/2014/main" id="{341E41BA-F81C-6E6C-E61F-DF90301E6E61}"/>
              </a:ext>
            </a:extLst>
          </p:cNvPr>
          <p:cNvSpPr txBox="1"/>
          <p:nvPr/>
        </p:nvSpPr>
        <p:spPr>
          <a:xfrm>
            <a:off x="5076237" y="4623343"/>
            <a:ext cx="2424328" cy="584775"/>
          </a:xfrm>
          <a:prstGeom prst="rect">
            <a:avLst/>
          </a:prstGeom>
          <a:noFill/>
        </p:spPr>
        <p:txBody>
          <a:bodyPr wrap="square" rtlCol="0">
            <a:spAutoFit/>
          </a:bodyPr>
          <a:lstStyle/>
          <a:p>
            <a:r>
              <a:rPr lang="en-US" sz="1600" b="1" i="1" dirty="0">
                <a:solidFill>
                  <a:schemeClr val="bg1"/>
                </a:solidFill>
                <a:latin typeface="Poppins" panose="00000500000000000000" pitchFamily="2" charset="0"/>
                <a:ea typeface="+mj-lt"/>
                <a:cs typeface="Poppins" panose="00000500000000000000" pitchFamily="2" charset="0"/>
              </a:rPr>
              <a:t>Norden </a:t>
            </a:r>
            <a:br>
              <a:rPr lang="en-US" sz="1600" b="1" i="1" dirty="0">
                <a:solidFill>
                  <a:schemeClr val="bg1"/>
                </a:solidFill>
                <a:latin typeface="Poppins" panose="00000500000000000000" pitchFamily="2" charset="0"/>
                <a:ea typeface="+mj-lt"/>
                <a:cs typeface="Poppins" panose="00000500000000000000" pitchFamily="2" charset="0"/>
              </a:rPr>
            </a:br>
            <a:r>
              <a:rPr lang="en-US" sz="1600" b="1" i="1" dirty="0">
                <a:solidFill>
                  <a:schemeClr val="bg1"/>
                </a:solidFill>
                <a:latin typeface="Poppins" panose="00000500000000000000" pitchFamily="2" charset="0"/>
                <a:ea typeface="+mj-lt"/>
                <a:cs typeface="Poppins" panose="00000500000000000000" pitchFamily="2" charset="0"/>
              </a:rPr>
              <a:t>Power System</a:t>
            </a:r>
          </a:p>
        </p:txBody>
      </p:sp>
      <p:pic>
        <p:nvPicPr>
          <p:cNvPr id="22" name="Graphic 21">
            <a:extLst>
              <a:ext uri="{FF2B5EF4-FFF2-40B4-BE49-F238E27FC236}">
                <a16:creationId xmlns:a16="http://schemas.microsoft.com/office/drawing/2014/main" id="{AD218213-DB09-4826-28D0-DF3F6CB9D0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11126" y="4707827"/>
            <a:ext cx="734304" cy="536607"/>
          </a:xfrm>
          <a:prstGeom prst="rect">
            <a:avLst/>
          </a:prstGeom>
        </p:spPr>
      </p:pic>
      <p:sp>
        <p:nvSpPr>
          <p:cNvPr id="23" name="TextBox 22">
            <a:extLst>
              <a:ext uri="{FF2B5EF4-FFF2-40B4-BE49-F238E27FC236}">
                <a16:creationId xmlns:a16="http://schemas.microsoft.com/office/drawing/2014/main" id="{66A8BA05-D29C-5F54-AA8C-0D329619C086}"/>
              </a:ext>
            </a:extLst>
          </p:cNvPr>
          <p:cNvSpPr txBox="1"/>
          <p:nvPr/>
        </p:nvSpPr>
        <p:spPr>
          <a:xfrm>
            <a:off x="8700797" y="4718570"/>
            <a:ext cx="2145165" cy="584775"/>
          </a:xfrm>
          <a:prstGeom prst="rect">
            <a:avLst/>
          </a:prstGeom>
          <a:noFill/>
        </p:spPr>
        <p:txBody>
          <a:bodyPr wrap="square" rtlCol="0">
            <a:spAutoFit/>
          </a:bodyPr>
          <a:lstStyle/>
          <a:p>
            <a:r>
              <a:rPr lang="en-US" sz="1600" b="1" i="1" dirty="0">
                <a:solidFill>
                  <a:schemeClr val="bg1"/>
                </a:solidFill>
                <a:latin typeface="Poppins" panose="00000500000000000000" pitchFamily="2" charset="0"/>
                <a:ea typeface="+mj-lt"/>
                <a:cs typeface="Poppins" panose="00000500000000000000" pitchFamily="2" charset="0"/>
              </a:rPr>
              <a:t>Norden Fire Alarm System</a:t>
            </a:r>
          </a:p>
        </p:txBody>
      </p:sp>
      <p:pic>
        <p:nvPicPr>
          <p:cNvPr id="24" name="Graphic 23">
            <a:extLst>
              <a:ext uri="{FF2B5EF4-FFF2-40B4-BE49-F238E27FC236}">
                <a16:creationId xmlns:a16="http://schemas.microsoft.com/office/drawing/2014/main" id="{9E13D6AD-B169-6365-B15E-D6C0CDAF80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47213" y="4713152"/>
            <a:ext cx="534447" cy="807480"/>
          </a:xfrm>
          <a:prstGeom prst="rect">
            <a:avLst/>
          </a:prstGeom>
        </p:spPr>
      </p:pic>
      <p:pic>
        <p:nvPicPr>
          <p:cNvPr id="25" name="Graphic 24">
            <a:extLst>
              <a:ext uri="{FF2B5EF4-FFF2-40B4-BE49-F238E27FC236}">
                <a16:creationId xmlns:a16="http://schemas.microsoft.com/office/drawing/2014/main" id="{EAE98CE7-BA58-0A12-3C6F-FBFA620EB6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2283" y="4778007"/>
            <a:ext cx="823499" cy="823499"/>
          </a:xfrm>
          <a:prstGeom prst="rect">
            <a:avLst/>
          </a:prstGeom>
        </p:spPr>
      </p:pic>
      <p:grpSp>
        <p:nvGrpSpPr>
          <p:cNvPr id="40" name="Group 39">
            <a:extLst>
              <a:ext uri="{FF2B5EF4-FFF2-40B4-BE49-F238E27FC236}">
                <a16:creationId xmlns:a16="http://schemas.microsoft.com/office/drawing/2014/main" id="{513CE13A-CFEC-D019-B746-D622BF6B8B91}"/>
              </a:ext>
            </a:extLst>
          </p:cNvPr>
          <p:cNvGrpSpPr/>
          <p:nvPr/>
        </p:nvGrpSpPr>
        <p:grpSpPr>
          <a:xfrm>
            <a:off x="3937226" y="4386479"/>
            <a:ext cx="7103313" cy="1764099"/>
            <a:chOff x="3937226" y="2596913"/>
            <a:chExt cx="7103313" cy="3440502"/>
          </a:xfrm>
        </p:grpSpPr>
        <p:cxnSp>
          <p:nvCxnSpPr>
            <p:cNvPr id="41" name="Straight Connector 40">
              <a:extLst>
                <a:ext uri="{FF2B5EF4-FFF2-40B4-BE49-F238E27FC236}">
                  <a16:creationId xmlns:a16="http://schemas.microsoft.com/office/drawing/2014/main" id="{F26ACBFB-66DA-5B18-5413-E5B606E25BA8}"/>
                </a:ext>
              </a:extLst>
            </p:cNvPr>
            <p:cNvCxnSpPr>
              <a:cxnSpLocks/>
            </p:cNvCxnSpPr>
            <p:nvPr/>
          </p:nvCxnSpPr>
          <p:spPr>
            <a:xfrm>
              <a:off x="3937226" y="2596913"/>
              <a:ext cx="0" cy="3405705"/>
            </a:xfrm>
            <a:prstGeom prst="line">
              <a:avLst/>
            </a:prstGeom>
            <a:ln w="12700">
              <a:gradFill flip="none" rotWithShape="1">
                <a:gsLst>
                  <a:gs pos="14000">
                    <a:schemeClr val="accent1">
                      <a:lumMod val="5000"/>
                      <a:lumOff val="95000"/>
                      <a:alpha val="0"/>
                    </a:schemeClr>
                  </a:gs>
                  <a:gs pos="100000">
                    <a:schemeClr val="bg2"/>
                  </a:gs>
                </a:gsLst>
                <a:lin ang="16200000" scaled="1"/>
                <a:tileRect/>
              </a:gradFill>
              <a:prstDash val="solid"/>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E113FA3-CD83-11A8-286E-9BECF96B6D78}"/>
                </a:ext>
              </a:extLst>
            </p:cNvPr>
            <p:cNvCxnSpPr>
              <a:cxnSpLocks/>
            </p:cNvCxnSpPr>
            <p:nvPr/>
          </p:nvCxnSpPr>
          <p:spPr>
            <a:xfrm>
              <a:off x="7484539" y="2596913"/>
              <a:ext cx="0" cy="3405705"/>
            </a:xfrm>
            <a:prstGeom prst="line">
              <a:avLst/>
            </a:prstGeom>
            <a:ln w="12700">
              <a:gradFill flip="none" rotWithShape="1">
                <a:gsLst>
                  <a:gs pos="14000">
                    <a:schemeClr val="accent1">
                      <a:lumMod val="5000"/>
                      <a:lumOff val="95000"/>
                      <a:alpha val="0"/>
                    </a:schemeClr>
                  </a:gs>
                  <a:gs pos="100000">
                    <a:schemeClr val="bg2"/>
                  </a:gs>
                </a:gsLst>
                <a:lin ang="16200000" scaled="1"/>
                <a:tileRect/>
              </a:gradFill>
              <a:prstDash val="solid"/>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3BD595C-AFBF-D6CC-1735-CC4A74701432}"/>
                </a:ext>
              </a:extLst>
            </p:cNvPr>
            <p:cNvCxnSpPr>
              <a:cxnSpLocks/>
            </p:cNvCxnSpPr>
            <p:nvPr/>
          </p:nvCxnSpPr>
          <p:spPr>
            <a:xfrm>
              <a:off x="11040539" y="2631710"/>
              <a:ext cx="0" cy="3405705"/>
            </a:xfrm>
            <a:prstGeom prst="line">
              <a:avLst/>
            </a:prstGeom>
            <a:ln w="12700">
              <a:gradFill flip="none" rotWithShape="1">
                <a:gsLst>
                  <a:gs pos="14000">
                    <a:schemeClr val="accent1">
                      <a:lumMod val="5000"/>
                      <a:lumOff val="95000"/>
                      <a:alpha val="0"/>
                    </a:schemeClr>
                  </a:gs>
                  <a:gs pos="100000">
                    <a:schemeClr val="bg2"/>
                  </a:gs>
                </a:gsLst>
                <a:lin ang="16200000" scaled="1"/>
                <a:tileRect/>
              </a:gradFill>
              <a:prstDash val="solid"/>
            </a:ln>
          </p:spPr>
          <p:style>
            <a:lnRef idx="2">
              <a:schemeClr val="accent1"/>
            </a:lnRef>
            <a:fillRef idx="0">
              <a:schemeClr val="accent1"/>
            </a:fillRef>
            <a:effectRef idx="1">
              <a:schemeClr val="accent1"/>
            </a:effectRef>
            <a:fontRef idx="minor">
              <a:schemeClr val="tx1"/>
            </a:fontRef>
          </p:style>
        </p:cxnSp>
      </p:grpSp>
      <p:pic>
        <p:nvPicPr>
          <p:cNvPr id="26" name="Graphic 25">
            <a:extLst>
              <a:ext uri="{FF2B5EF4-FFF2-40B4-BE49-F238E27FC236}">
                <a16:creationId xmlns:a16="http://schemas.microsoft.com/office/drawing/2014/main" id="{0FAE03CD-963B-D06B-FF2D-F8E63B8E7F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19424" y="2899322"/>
            <a:ext cx="848733" cy="728268"/>
          </a:xfrm>
          <a:prstGeom prst="rect">
            <a:avLst/>
          </a:prstGeom>
        </p:spPr>
      </p:pic>
      <p:grpSp>
        <p:nvGrpSpPr>
          <p:cNvPr id="39" name="Group 38">
            <a:extLst>
              <a:ext uri="{FF2B5EF4-FFF2-40B4-BE49-F238E27FC236}">
                <a16:creationId xmlns:a16="http://schemas.microsoft.com/office/drawing/2014/main" id="{93D25372-8196-F60F-146B-F236B543AA65}"/>
              </a:ext>
            </a:extLst>
          </p:cNvPr>
          <p:cNvGrpSpPr/>
          <p:nvPr/>
        </p:nvGrpSpPr>
        <p:grpSpPr>
          <a:xfrm>
            <a:off x="3937226" y="2396809"/>
            <a:ext cx="7103313" cy="1964204"/>
            <a:chOff x="3937226" y="2596913"/>
            <a:chExt cx="7103313" cy="3440502"/>
          </a:xfrm>
        </p:grpSpPr>
        <p:cxnSp>
          <p:nvCxnSpPr>
            <p:cNvPr id="31" name="Straight Connector 30">
              <a:extLst>
                <a:ext uri="{FF2B5EF4-FFF2-40B4-BE49-F238E27FC236}">
                  <a16:creationId xmlns:a16="http://schemas.microsoft.com/office/drawing/2014/main" id="{354F02E8-99EB-7A03-9132-BFE6A81E807E}"/>
                </a:ext>
              </a:extLst>
            </p:cNvPr>
            <p:cNvCxnSpPr>
              <a:cxnSpLocks/>
            </p:cNvCxnSpPr>
            <p:nvPr/>
          </p:nvCxnSpPr>
          <p:spPr>
            <a:xfrm>
              <a:off x="3937226" y="2596913"/>
              <a:ext cx="0" cy="3405705"/>
            </a:xfrm>
            <a:prstGeom prst="line">
              <a:avLst/>
            </a:prstGeom>
            <a:ln w="12700">
              <a:gradFill flip="none" rotWithShape="1">
                <a:gsLst>
                  <a:gs pos="14000">
                    <a:schemeClr val="accent1">
                      <a:lumMod val="5000"/>
                      <a:lumOff val="95000"/>
                      <a:alpha val="0"/>
                    </a:schemeClr>
                  </a:gs>
                  <a:gs pos="100000">
                    <a:schemeClr val="bg2"/>
                  </a:gs>
                </a:gsLst>
                <a:lin ang="16200000" scaled="1"/>
                <a:tileRect/>
              </a:gradFill>
              <a:prstDash val="solid"/>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795B45F-C66C-0262-A00C-CB26C01263D4}"/>
                </a:ext>
              </a:extLst>
            </p:cNvPr>
            <p:cNvCxnSpPr>
              <a:cxnSpLocks/>
            </p:cNvCxnSpPr>
            <p:nvPr/>
          </p:nvCxnSpPr>
          <p:spPr>
            <a:xfrm>
              <a:off x="7484539" y="2596913"/>
              <a:ext cx="0" cy="3405705"/>
            </a:xfrm>
            <a:prstGeom prst="line">
              <a:avLst/>
            </a:prstGeom>
            <a:ln w="12700">
              <a:gradFill flip="none" rotWithShape="1">
                <a:gsLst>
                  <a:gs pos="14000">
                    <a:schemeClr val="accent1">
                      <a:lumMod val="5000"/>
                      <a:lumOff val="95000"/>
                      <a:alpha val="0"/>
                    </a:schemeClr>
                  </a:gs>
                  <a:gs pos="100000">
                    <a:schemeClr val="bg2"/>
                  </a:gs>
                </a:gsLst>
                <a:lin ang="16200000" scaled="1"/>
                <a:tileRect/>
              </a:gradFill>
              <a:prstDash val="solid"/>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E3FD0CCC-16F7-FDCC-860C-289317375BC9}"/>
                </a:ext>
              </a:extLst>
            </p:cNvPr>
            <p:cNvCxnSpPr>
              <a:cxnSpLocks/>
            </p:cNvCxnSpPr>
            <p:nvPr/>
          </p:nvCxnSpPr>
          <p:spPr>
            <a:xfrm>
              <a:off x="11040539" y="2631710"/>
              <a:ext cx="0" cy="3405705"/>
            </a:xfrm>
            <a:prstGeom prst="line">
              <a:avLst/>
            </a:prstGeom>
            <a:ln w="12700">
              <a:gradFill flip="none" rotWithShape="1">
                <a:gsLst>
                  <a:gs pos="14000">
                    <a:schemeClr val="accent1">
                      <a:lumMod val="5000"/>
                      <a:lumOff val="95000"/>
                      <a:alpha val="0"/>
                    </a:schemeClr>
                  </a:gs>
                  <a:gs pos="100000">
                    <a:schemeClr val="bg2"/>
                  </a:gs>
                </a:gsLst>
                <a:lin ang="16200000" scaled="1"/>
                <a:tileRect/>
              </a:gradFill>
              <a:prstDash val="solid"/>
            </a:ln>
          </p:spPr>
          <p:style>
            <a:lnRef idx="2">
              <a:schemeClr val="accent1"/>
            </a:lnRef>
            <a:fillRef idx="0">
              <a:schemeClr val="accent1"/>
            </a:fillRef>
            <a:effectRef idx="1">
              <a:schemeClr val="accent1"/>
            </a:effectRef>
            <a:fontRef idx="minor">
              <a:schemeClr val="tx1"/>
            </a:fontRef>
          </p:style>
        </p:cxnSp>
      </p:grpSp>
      <p:sp>
        <p:nvSpPr>
          <p:cNvPr id="11" name="TextBox 10">
            <a:extLst>
              <a:ext uri="{FF2B5EF4-FFF2-40B4-BE49-F238E27FC236}">
                <a16:creationId xmlns:a16="http://schemas.microsoft.com/office/drawing/2014/main" id="{CE625787-FF7D-41C2-DA06-02CD354AF2D1}"/>
              </a:ext>
            </a:extLst>
          </p:cNvPr>
          <p:cNvSpPr txBox="1"/>
          <p:nvPr/>
        </p:nvSpPr>
        <p:spPr>
          <a:xfrm>
            <a:off x="2249076" y="2813766"/>
            <a:ext cx="1500888" cy="830997"/>
          </a:xfrm>
          <a:prstGeom prst="rect">
            <a:avLst/>
          </a:prstGeom>
          <a:noFill/>
        </p:spPr>
        <p:txBody>
          <a:bodyPr wrap="square" rtlCol="0">
            <a:spAutoFit/>
          </a:bodyPr>
          <a:lstStyle/>
          <a:p>
            <a:r>
              <a:rPr lang="en-US" sz="1600" b="1" i="1" dirty="0">
                <a:solidFill>
                  <a:schemeClr val="bg1"/>
                </a:solidFill>
                <a:latin typeface="Poppins" panose="00000500000000000000" pitchFamily="2" charset="0"/>
                <a:ea typeface="+mj-lt"/>
                <a:cs typeface="Poppins" panose="00000500000000000000" pitchFamily="2" charset="0"/>
              </a:rPr>
              <a:t>Norden Surveillance System</a:t>
            </a:r>
            <a:endParaRPr lang="en-US" sz="1600" i="1" u="sng" dirty="0">
              <a:solidFill>
                <a:schemeClr val="bg1"/>
              </a:solidFill>
              <a:latin typeface="Poppins" panose="00000500000000000000" pitchFamily="2" charset="0"/>
              <a:cs typeface="Poppins" panose="00000500000000000000" pitchFamily="2" charset="0"/>
            </a:endParaRPr>
          </a:p>
        </p:txBody>
      </p:sp>
      <p:pic>
        <p:nvPicPr>
          <p:cNvPr id="37" name="Picture 36" descr="A body of water with buildings and trees&#10;&#10;Description automatically generated">
            <a:extLst>
              <a:ext uri="{FF2B5EF4-FFF2-40B4-BE49-F238E27FC236}">
                <a16:creationId xmlns:a16="http://schemas.microsoft.com/office/drawing/2014/main" id="{1CEA8674-D56A-871F-AA39-1ABCB8E54A15}"/>
              </a:ext>
            </a:extLst>
          </p:cNvPr>
          <p:cNvPicPr>
            <a:picLocks noChangeAspect="1"/>
          </p:cNvPicPr>
          <p:nvPr/>
        </p:nvPicPr>
        <p:blipFill>
          <a:blip r:embed="rId14">
            <a:grayscl/>
            <a:extLst>
              <a:ext uri="{28A0092B-C50C-407E-A947-70E740481C1C}">
                <a14:useLocalDpi xmlns:a14="http://schemas.microsoft.com/office/drawing/2010/main" val="0"/>
              </a:ext>
            </a:extLst>
          </a:blip>
          <a:srcRect t="7101" b="23095"/>
          <a:stretch/>
        </p:blipFill>
        <p:spPr>
          <a:xfrm>
            <a:off x="0" y="-25814"/>
            <a:ext cx="12192000" cy="2430924"/>
          </a:xfrm>
          <a:prstGeom prst="rect">
            <a:avLst/>
          </a:prstGeom>
        </p:spPr>
      </p:pic>
      <p:sp>
        <p:nvSpPr>
          <p:cNvPr id="38" name="Rectangle 37">
            <a:extLst>
              <a:ext uri="{FF2B5EF4-FFF2-40B4-BE49-F238E27FC236}">
                <a16:creationId xmlns:a16="http://schemas.microsoft.com/office/drawing/2014/main" id="{F62C3160-4B88-4093-C683-703F94364DFF}"/>
              </a:ext>
            </a:extLst>
          </p:cNvPr>
          <p:cNvSpPr/>
          <p:nvPr/>
        </p:nvSpPr>
        <p:spPr>
          <a:xfrm>
            <a:off x="-9423" y="-41547"/>
            <a:ext cx="12192000" cy="2443118"/>
          </a:xfrm>
          <a:prstGeom prst="rect">
            <a:avLst/>
          </a:prstGeom>
          <a:gradFill>
            <a:gsLst>
              <a:gs pos="25000">
                <a:schemeClr val="tx1">
                  <a:lumMod val="95000"/>
                  <a:lumOff val="5000"/>
                  <a:alpha val="54000"/>
                </a:schemeClr>
              </a:gs>
              <a:gs pos="77000">
                <a:schemeClr val="accent1">
                  <a:tint val="44500"/>
                  <a:satMod val="160000"/>
                  <a:alpha val="0"/>
                </a:schemeClr>
              </a:gs>
              <a:gs pos="100000">
                <a:schemeClr val="accent1">
                  <a:tint val="23500"/>
                  <a:satMod val="160000"/>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BF775BD0-0166-0900-D6EB-C490BA496ADF}"/>
              </a:ext>
            </a:extLst>
          </p:cNvPr>
          <p:cNvSpPr txBox="1"/>
          <p:nvPr/>
        </p:nvSpPr>
        <p:spPr>
          <a:xfrm>
            <a:off x="992725" y="970335"/>
            <a:ext cx="4849276" cy="1077218"/>
          </a:xfrm>
          <a:prstGeom prst="rect">
            <a:avLst/>
          </a:prstGeom>
          <a:noFill/>
        </p:spPr>
        <p:txBody>
          <a:bodyPr wrap="square" rtlCol="0">
            <a:spAutoFit/>
          </a:bodyPr>
          <a:lstStyle/>
          <a:p>
            <a:r>
              <a:rPr lang="en-US" sz="3200" b="1" i="1" dirty="0">
                <a:solidFill>
                  <a:srgbClr val="ED1A3B"/>
                </a:solidFill>
                <a:latin typeface="Poppins" panose="00000500000000000000" pitchFamily="2" charset="0"/>
                <a:ea typeface="+mj-lt"/>
                <a:cs typeface="Poppins" panose="00000500000000000000" pitchFamily="2" charset="0"/>
              </a:rPr>
              <a:t>Our Product </a:t>
            </a:r>
            <a:br>
              <a:rPr lang="en-US" sz="3200" b="1" i="1" dirty="0">
                <a:solidFill>
                  <a:srgbClr val="ED1A3B"/>
                </a:solidFill>
                <a:latin typeface="Poppins" panose="00000500000000000000" pitchFamily="2" charset="0"/>
                <a:ea typeface="+mj-lt"/>
                <a:cs typeface="Poppins" panose="00000500000000000000" pitchFamily="2" charset="0"/>
              </a:rPr>
            </a:br>
            <a:r>
              <a:rPr lang="en-US" sz="3200" b="1" i="1" dirty="0">
                <a:solidFill>
                  <a:schemeClr val="bg1"/>
                </a:solidFill>
                <a:latin typeface="Poppins" panose="00000500000000000000" pitchFamily="2" charset="0"/>
                <a:ea typeface="+mj-lt"/>
                <a:cs typeface="Poppins" panose="00000500000000000000" pitchFamily="2" charset="0"/>
              </a:rPr>
              <a:t>Portfolio</a:t>
            </a:r>
            <a:endParaRPr lang="en-US" sz="2000" i="1" u="sng" dirty="0">
              <a:solidFill>
                <a:schemeClr val="bg1"/>
              </a:solidFill>
              <a:latin typeface="Poppins" panose="00000500000000000000" pitchFamily="2" charset="0"/>
              <a:cs typeface="Poppins" panose="00000500000000000000" pitchFamily="2" charset="0"/>
            </a:endParaRPr>
          </a:p>
        </p:txBody>
      </p:sp>
      <p:pic>
        <p:nvPicPr>
          <p:cNvPr id="5" name="Graphic 4">
            <a:extLst>
              <a:ext uri="{FF2B5EF4-FFF2-40B4-BE49-F238E27FC236}">
                <a16:creationId xmlns:a16="http://schemas.microsoft.com/office/drawing/2014/main" id="{C94505DB-A716-80DE-D811-55B289C7F6C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28970" y="408656"/>
            <a:ext cx="2170111" cy="390134"/>
          </a:xfrm>
          <a:prstGeom prst="rect">
            <a:avLst/>
          </a:prstGeom>
        </p:spPr>
      </p:pic>
      <p:sp>
        <p:nvSpPr>
          <p:cNvPr id="2" name="TextBox 1">
            <a:extLst>
              <a:ext uri="{FF2B5EF4-FFF2-40B4-BE49-F238E27FC236}">
                <a16:creationId xmlns:a16="http://schemas.microsoft.com/office/drawing/2014/main" id="{6ADCA1BC-FCB1-8F43-2FF9-E1A893F6CFBC}"/>
              </a:ext>
            </a:extLst>
          </p:cNvPr>
          <p:cNvSpPr txBox="1"/>
          <p:nvPr/>
        </p:nvSpPr>
        <p:spPr>
          <a:xfrm>
            <a:off x="9816356" y="722511"/>
            <a:ext cx="1703287" cy="307777"/>
          </a:xfrm>
          <a:prstGeom prst="rect">
            <a:avLst/>
          </a:prstGeom>
          <a:noFill/>
        </p:spPr>
        <p:txBody>
          <a:bodyPr wrap="none" rtlCol="0">
            <a:spAutoFit/>
          </a:bodyPr>
          <a:lstStyle/>
          <a:p>
            <a:r>
              <a:rPr lang="en-IN" sz="1400" i="1" dirty="0">
                <a:solidFill>
                  <a:schemeClr val="bg1"/>
                </a:solidFill>
                <a:latin typeface="Supreme" pitchFamily="50" charset="0"/>
              </a:rPr>
              <a:t>Crafting Innovation</a:t>
            </a:r>
          </a:p>
        </p:txBody>
      </p:sp>
    </p:spTree>
    <p:extLst>
      <p:ext uri="{BB962C8B-B14F-4D97-AF65-F5344CB8AC3E}">
        <p14:creationId xmlns:p14="http://schemas.microsoft.com/office/powerpoint/2010/main" val="600546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people looking at a computer&#10;&#10;Description automatically generated">
            <a:extLst>
              <a:ext uri="{FF2B5EF4-FFF2-40B4-BE49-F238E27FC236}">
                <a16:creationId xmlns:a16="http://schemas.microsoft.com/office/drawing/2014/main" id="{DFC4199D-30CC-A759-7F05-73CCF5D8C059}"/>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a:ln>
            <a:noFill/>
          </a:ln>
        </p:spPr>
      </p:pic>
      <p:sp>
        <p:nvSpPr>
          <p:cNvPr id="24" name="TextBox 23">
            <a:extLst>
              <a:ext uri="{FF2B5EF4-FFF2-40B4-BE49-F238E27FC236}">
                <a16:creationId xmlns:a16="http://schemas.microsoft.com/office/drawing/2014/main" id="{B429786F-0129-7C90-86CC-63653C5124B2}"/>
              </a:ext>
            </a:extLst>
          </p:cNvPr>
          <p:cNvSpPr txBox="1"/>
          <p:nvPr/>
        </p:nvSpPr>
        <p:spPr>
          <a:xfrm>
            <a:off x="344452" y="3630700"/>
            <a:ext cx="8910782" cy="769441"/>
          </a:xfrm>
          <a:prstGeom prst="rect">
            <a:avLst/>
          </a:prstGeom>
          <a:noFill/>
        </p:spPr>
        <p:txBody>
          <a:bodyPr wrap="square" rtlCol="0">
            <a:spAutoFit/>
          </a:bodyPr>
          <a:lstStyle/>
          <a:p>
            <a:r>
              <a:rPr lang="en-US" sz="4400" dirty="0">
                <a:solidFill>
                  <a:schemeClr val="bg1"/>
                </a:solidFill>
                <a:latin typeface="Poppins SemiBold" panose="00000700000000000000" pitchFamily="2" charset="0"/>
                <a:cs typeface="Poppins SemiBold" panose="00000700000000000000" pitchFamily="2" charset="0"/>
              </a:rPr>
              <a:t>NORDEN INTELLIGENT SOLUTION</a:t>
            </a:r>
            <a:endParaRPr lang="en-IN" sz="4400" dirty="0">
              <a:solidFill>
                <a:srgbClr val="FF0000"/>
              </a:solidFill>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2315937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A6DE98-DC4C-BF0D-1D30-4929AA7D9529}"/>
              </a:ext>
            </a:extLst>
          </p:cNvPr>
          <p:cNvSpPr/>
          <p:nvPr/>
        </p:nvSpPr>
        <p:spPr>
          <a:xfrm>
            <a:off x="0" y="804231"/>
            <a:ext cx="242371" cy="771181"/>
          </a:xfrm>
          <a:prstGeom prst="rect">
            <a:avLst/>
          </a:prstGeom>
          <a:solidFill>
            <a:srgbClr val="E41D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a:extLst>
              <a:ext uri="{FF2B5EF4-FFF2-40B4-BE49-F238E27FC236}">
                <a16:creationId xmlns:a16="http://schemas.microsoft.com/office/drawing/2014/main" id="{ECADA6AC-B840-20C9-5AB2-3A0CBDDF0D13}"/>
              </a:ext>
            </a:extLst>
          </p:cNvPr>
          <p:cNvSpPr txBox="1"/>
          <p:nvPr/>
        </p:nvSpPr>
        <p:spPr>
          <a:xfrm>
            <a:off x="436389" y="935727"/>
            <a:ext cx="10548796" cy="500040"/>
          </a:xfrm>
          <a:prstGeom prst="rect">
            <a:avLst/>
          </a:prstGeom>
        </p:spPr>
        <p:txBody>
          <a:bodyPr vert="horz" lIns="91440" tIns="45720" rIns="91440" bIns="45720" rtlCol="0" anchor="t">
            <a:noAutofit/>
          </a:bodyPr>
          <a:lstStyle/>
          <a:p>
            <a:r>
              <a:rPr lang="en-IN" sz="2800" b="1" dirty="0">
                <a:solidFill>
                  <a:schemeClr val="tx1">
                    <a:lumMod val="85000"/>
                    <a:lumOff val="15000"/>
                  </a:schemeClr>
                </a:solidFill>
                <a:latin typeface="Poppins SemiBold" panose="00000700000000000000" pitchFamily="2" charset="0"/>
                <a:ea typeface="Tahoma" panose="020B0604030504040204" pitchFamily="34" charset="0"/>
                <a:cs typeface="Poppins SemiBold" panose="00000700000000000000" pitchFamily="2" charset="0"/>
              </a:rPr>
              <a:t>NORDEN INTELLIGENT SOLUTION</a:t>
            </a:r>
          </a:p>
        </p:txBody>
      </p:sp>
      <p:sp>
        <p:nvSpPr>
          <p:cNvPr id="2" name="TextBox 1">
            <a:extLst>
              <a:ext uri="{FF2B5EF4-FFF2-40B4-BE49-F238E27FC236}">
                <a16:creationId xmlns:a16="http://schemas.microsoft.com/office/drawing/2014/main" id="{C5AC55DD-E840-B368-BE4C-B1150F058C69}"/>
              </a:ext>
            </a:extLst>
          </p:cNvPr>
          <p:cNvSpPr txBox="1"/>
          <p:nvPr/>
        </p:nvSpPr>
        <p:spPr>
          <a:xfrm>
            <a:off x="941382" y="2115774"/>
            <a:ext cx="5876514" cy="3770519"/>
          </a:xfrm>
          <a:prstGeom prst="rect">
            <a:avLst/>
          </a:prstGeom>
          <a:noFill/>
        </p:spPr>
        <p:txBody>
          <a:bodyPr wrap="square">
            <a:spAutoFit/>
          </a:bodyPr>
          <a:lstStyle/>
          <a:p>
            <a:pPr marL="342900" indent="-342900" algn="just">
              <a:lnSpc>
                <a:spcPct val="150000"/>
              </a:lnSpc>
              <a:spcAft>
                <a:spcPts val="600"/>
              </a:spcAft>
              <a:buBlip>
                <a:blip r:embed="rId2"/>
              </a:buBlip>
            </a:pPr>
            <a:r>
              <a:rPr lang="en-GB" sz="1400" dirty="0">
                <a:solidFill>
                  <a:srgbClr val="000000"/>
                </a:solidFill>
                <a:latin typeface="Poppins" panose="00000500000000000000" pitchFamily="2" charset="0"/>
                <a:cs typeface="Poppins" panose="00000500000000000000" pitchFamily="2" charset="0"/>
              </a:rPr>
              <a:t> </a:t>
            </a:r>
            <a:r>
              <a:rPr lang="en-US" sz="1400" dirty="0">
                <a:latin typeface="Poppins" panose="00000500000000000000" pitchFamily="2" charset="0"/>
                <a:cs typeface="Poppins" panose="00000500000000000000" pitchFamily="2" charset="0"/>
              </a:rPr>
              <a:t>Norden Intelligent Solution is an Automated Infrastructure Management (AIM) system powered by CPID Technology (Connection Point Identification).</a:t>
            </a:r>
          </a:p>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 This innovative solution simplifies and optimizes IT infrastructure management by providing real-time monitoring of point-to-point connectivity at the physical layer.</a:t>
            </a:r>
          </a:p>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Utilizes advanced technologies to automate and optimize the efficient, secure management of physical and virtual network assets, enabling businesses to remain competitive in the fast-changing IT landscape.</a:t>
            </a:r>
            <a:endParaRPr lang="en-GB" sz="1400" dirty="0">
              <a:solidFill>
                <a:srgbClr val="000000"/>
              </a:solidFill>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F391B4FE-1055-F6D9-0A1A-F83FE6306CE0}"/>
              </a:ext>
            </a:extLst>
          </p:cNvPr>
          <p:cNvPicPr>
            <a:picLocks noChangeAspect="1"/>
          </p:cNvPicPr>
          <p:nvPr/>
        </p:nvPicPr>
        <p:blipFill>
          <a:blip r:embed="rId3"/>
          <a:stretch>
            <a:fillRect/>
          </a:stretch>
        </p:blipFill>
        <p:spPr>
          <a:xfrm>
            <a:off x="6948375" y="2275033"/>
            <a:ext cx="4441520" cy="3627302"/>
          </a:xfrm>
          <a:prstGeom prst="rect">
            <a:avLst/>
          </a:prstGeom>
          <a:ln>
            <a:solidFill>
              <a:srgbClr val="EE4D5F"/>
            </a:solidFill>
          </a:ln>
        </p:spPr>
      </p:pic>
    </p:spTree>
    <p:extLst>
      <p:ext uri="{BB962C8B-B14F-4D97-AF65-F5344CB8AC3E}">
        <p14:creationId xmlns:p14="http://schemas.microsoft.com/office/powerpoint/2010/main" val="211826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11B4-93F8-DEBD-611F-A455716B3A40}"/>
            </a:ext>
          </a:extLst>
        </p:cNvPr>
        <p:cNvGrpSpPr/>
        <p:nvPr/>
      </p:nvGrpSpPr>
      <p:grpSpPr>
        <a:xfrm>
          <a:off x="0" y="0"/>
          <a:ext cx="0" cy="0"/>
          <a:chOff x="0" y="0"/>
          <a:chExt cx="0" cy="0"/>
        </a:xfrm>
      </p:grpSpPr>
      <p:pic>
        <p:nvPicPr>
          <p:cNvPr id="6" name="Picture 5" descr="A person holding a computer in front of a server room&#10;&#10;Description automatically generated">
            <a:extLst>
              <a:ext uri="{FF2B5EF4-FFF2-40B4-BE49-F238E27FC236}">
                <a16:creationId xmlns:a16="http://schemas.microsoft.com/office/drawing/2014/main" id="{968459CA-D8FD-2343-C74E-B054AE9744BF}"/>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245643" y="1910823"/>
            <a:ext cx="3946358" cy="4491789"/>
          </a:xfrm>
          <a:prstGeom prst="rect">
            <a:avLst/>
          </a:prstGeom>
        </p:spPr>
      </p:pic>
      <p:sp>
        <p:nvSpPr>
          <p:cNvPr id="10" name="Rectangle 9">
            <a:extLst>
              <a:ext uri="{FF2B5EF4-FFF2-40B4-BE49-F238E27FC236}">
                <a16:creationId xmlns:a16="http://schemas.microsoft.com/office/drawing/2014/main" id="{A392154C-438C-7483-6AA9-8B13B2332EF7}"/>
              </a:ext>
            </a:extLst>
          </p:cNvPr>
          <p:cNvSpPr/>
          <p:nvPr/>
        </p:nvSpPr>
        <p:spPr>
          <a:xfrm>
            <a:off x="0" y="804231"/>
            <a:ext cx="242371" cy="771181"/>
          </a:xfrm>
          <a:prstGeom prst="rect">
            <a:avLst/>
          </a:prstGeom>
          <a:solidFill>
            <a:srgbClr val="E41D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a:extLst>
              <a:ext uri="{FF2B5EF4-FFF2-40B4-BE49-F238E27FC236}">
                <a16:creationId xmlns:a16="http://schemas.microsoft.com/office/drawing/2014/main" id="{7328E356-21CE-2F27-A9A4-D0AC3E34894B}"/>
              </a:ext>
            </a:extLst>
          </p:cNvPr>
          <p:cNvSpPr txBox="1"/>
          <p:nvPr/>
        </p:nvSpPr>
        <p:spPr>
          <a:xfrm>
            <a:off x="436389" y="935727"/>
            <a:ext cx="10548796" cy="500040"/>
          </a:xfrm>
          <a:prstGeom prst="rect">
            <a:avLst/>
          </a:prstGeom>
        </p:spPr>
        <p:txBody>
          <a:bodyPr vert="horz" lIns="91440" tIns="45720" rIns="91440" bIns="45720" rtlCol="0" anchor="t">
            <a:noAutofit/>
          </a:bodyPr>
          <a:lstStyle/>
          <a:p>
            <a:r>
              <a:rPr lang="en-IN" sz="2800" b="1" dirty="0">
                <a:solidFill>
                  <a:schemeClr val="tx1">
                    <a:lumMod val="85000"/>
                    <a:lumOff val="15000"/>
                  </a:schemeClr>
                </a:solidFill>
                <a:latin typeface="Poppins SemiBold" panose="00000700000000000000" pitchFamily="2" charset="0"/>
                <a:ea typeface="Tahoma" panose="020B0604030504040204" pitchFamily="34" charset="0"/>
                <a:cs typeface="Poppins SemiBold" panose="00000700000000000000" pitchFamily="2" charset="0"/>
              </a:rPr>
              <a:t>NORDEN INTELLIGENT SOLUTION</a:t>
            </a:r>
          </a:p>
        </p:txBody>
      </p:sp>
      <p:sp>
        <p:nvSpPr>
          <p:cNvPr id="2" name="TextBox 1">
            <a:extLst>
              <a:ext uri="{FF2B5EF4-FFF2-40B4-BE49-F238E27FC236}">
                <a16:creationId xmlns:a16="http://schemas.microsoft.com/office/drawing/2014/main" id="{C61DEC16-EB3C-8300-547D-9910C2C651F0}"/>
              </a:ext>
            </a:extLst>
          </p:cNvPr>
          <p:cNvSpPr txBox="1"/>
          <p:nvPr/>
        </p:nvSpPr>
        <p:spPr>
          <a:xfrm>
            <a:off x="894085" y="1910823"/>
            <a:ext cx="6918420" cy="3555076"/>
          </a:xfrm>
          <a:prstGeom prst="rect">
            <a:avLst/>
          </a:prstGeom>
          <a:noFill/>
        </p:spPr>
        <p:txBody>
          <a:bodyPr wrap="square">
            <a:spAutoFit/>
          </a:bodyPr>
          <a:lstStyle/>
          <a:p>
            <a:pPr marL="342900" indent="-342900" algn="just">
              <a:lnSpc>
                <a:spcPct val="150000"/>
              </a:lnSpc>
              <a:spcAft>
                <a:spcPts val="600"/>
              </a:spcAft>
              <a:buBlip>
                <a:blip r:embed="rId3"/>
              </a:buBlip>
            </a:pPr>
            <a:r>
              <a:rPr lang="en-GB" sz="1600" dirty="0">
                <a:solidFill>
                  <a:srgbClr val="000000"/>
                </a:solidFill>
                <a:latin typeface="Poppins SemiBold" panose="00000700000000000000" pitchFamily="2" charset="0"/>
                <a:cs typeface="Poppins SemiBold" panose="00000700000000000000" pitchFamily="2" charset="0"/>
              </a:rPr>
              <a:t>Key Features :</a:t>
            </a:r>
          </a:p>
          <a:p>
            <a:pPr marL="800100" lvl="1" indent="-342900" algn="just">
              <a:lnSpc>
                <a:spcPct val="150000"/>
              </a:lnSpc>
              <a:spcAft>
                <a:spcPts val="600"/>
              </a:spcAft>
              <a:buBlip>
                <a:blip r:embed="rId3"/>
              </a:buBlip>
            </a:pPr>
            <a:r>
              <a:rPr lang="en-US" sz="1400" dirty="0">
                <a:latin typeface="Poppins" panose="00000500000000000000" pitchFamily="2" charset="0"/>
                <a:cs typeface="Poppins" panose="00000500000000000000" pitchFamily="2" charset="0"/>
              </a:rPr>
              <a:t>Real-time visibility into network connectivity</a:t>
            </a:r>
          </a:p>
          <a:p>
            <a:pPr marL="800100" lvl="1" indent="-342900" algn="just">
              <a:lnSpc>
                <a:spcPct val="150000"/>
              </a:lnSpc>
              <a:spcAft>
                <a:spcPts val="600"/>
              </a:spcAft>
              <a:buBlip>
                <a:blip r:embed="rId3"/>
              </a:buBlip>
            </a:pPr>
            <a:r>
              <a:rPr lang="en-US" sz="1400" dirty="0">
                <a:latin typeface="Poppins" panose="00000500000000000000" pitchFamily="2" charset="0"/>
                <a:cs typeface="Poppins" panose="00000500000000000000" pitchFamily="2" charset="0"/>
              </a:rPr>
              <a:t>Support for interconnect and cross-connect topologies</a:t>
            </a:r>
          </a:p>
          <a:p>
            <a:pPr marL="800100" lvl="1" indent="-342900" algn="just">
              <a:lnSpc>
                <a:spcPct val="150000"/>
              </a:lnSpc>
              <a:spcAft>
                <a:spcPts val="600"/>
              </a:spcAft>
              <a:buBlip>
                <a:blip r:embed="rId3"/>
              </a:buBlip>
            </a:pPr>
            <a:r>
              <a:rPr lang="en-US" sz="1400" dirty="0">
                <a:latin typeface="Poppins" panose="00000500000000000000" pitchFamily="2" charset="0"/>
                <a:cs typeface="Poppins" panose="00000500000000000000" pitchFamily="2" charset="0"/>
              </a:rPr>
              <a:t>Comprehensive monitoring and control of all physical-layer network components</a:t>
            </a:r>
          </a:p>
          <a:p>
            <a:pPr marL="800100" lvl="1" indent="-342900" algn="just">
              <a:lnSpc>
                <a:spcPct val="150000"/>
              </a:lnSpc>
              <a:spcAft>
                <a:spcPts val="600"/>
              </a:spcAft>
              <a:buBlip>
                <a:blip r:embed="rId3"/>
              </a:buBlip>
            </a:pPr>
            <a:r>
              <a:rPr lang="en-US" sz="1400" dirty="0">
                <a:latin typeface="Poppins" panose="00000500000000000000" pitchFamily="2" charset="0"/>
                <a:cs typeface="Poppins" panose="00000500000000000000" pitchFamily="2" charset="0"/>
              </a:rPr>
              <a:t>Minimized network downtime with enhanced performance</a:t>
            </a:r>
          </a:p>
          <a:p>
            <a:pPr marL="800100" lvl="1" indent="-342900" algn="just">
              <a:lnSpc>
                <a:spcPct val="150000"/>
              </a:lnSpc>
              <a:spcAft>
                <a:spcPts val="600"/>
              </a:spcAft>
              <a:buBlip>
                <a:blip r:embed="rId3"/>
              </a:buBlip>
            </a:pPr>
            <a:r>
              <a:rPr lang="en-US" sz="1400" dirty="0">
                <a:latin typeface="Poppins" panose="00000500000000000000" pitchFamily="2" charset="0"/>
                <a:cs typeface="Poppins" panose="00000500000000000000" pitchFamily="2" charset="0"/>
              </a:rPr>
              <a:t>Automation to eliminate manual errors in workflows</a:t>
            </a:r>
          </a:p>
          <a:p>
            <a:pPr marL="800100" lvl="1" indent="-342900" algn="just">
              <a:lnSpc>
                <a:spcPct val="150000"/>
              </a:lnSpc>
              <a:spcAft>
                <a:spcPts val="600"/>
              </a:spcAft>
              <a:buBlip>
                <a:blip r:embed="rId3"/>
              </a:buBlip>
            </a:pPr>
            <a:r>
              <a:rPr lang="en-US" sz="1400" dirty="0">
                <a:latin typeface="Poppins" panose="00000500000000000000" pitchFamily="2" charset="0"/>
                <a:cs typeface="Poppins" panose="00000500000000000000" pitchFamily="2" charset="0"/>
              </a:rPr>
              <a:t>Management of all IT assets down to the final port</a:t>
            </a:r>
          </a:p>
          <a:p>
            <a:pPr marL="800100" lvl="1" indent="-342900" algn="just">
              <a:lnSpc>
                <a:spcPct val="150000"/>
              </a:lnSpc>
              <a:spcAft>
                <a:spcPts val="600"/>
              </a:spcAft>
              <a:buBlip>
                <a:blip r:embed="rId3"/>
              </a:buBlip>
            </a:pPr>
            <a:r>
              <a:rPr lang="en-US" sz="1400" dirty="0">
                <a:latin typeface="Poppins" panose="00000500000000000000" pitchFamily="2" charset="0"/>
                <a:cs typeface="Poppins" panose="00000500000000000000" pitchFamily="2" charset="0"/>
              </a:rPr>
              <a:t>Reduced power consumption for increased efficiency</a:t>
            </a:r>
            <a:endParaRPr lang="en-GB"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60860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A6DE98-DC4C-BF0D-1D30-4929AA7D9529}"/>
              </a:ext>
            </a:extLst>
          </p:cNvPr>
          <p:cNvSpPr/>
          <p:nvPr/>
        </p:nvSpPr>
        <p:spPr>
          <a:xfrm>
            <a:off x="0" y="804231"/>
            <a:ext cx="242371" cy="771181"/>
          </a:xfrm>
          <a:prstGeom prst="rect">
            <a:avLst/>
          </a:prstGeom>
          <a:solidFill>
            <a:srgbClr val="E41D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a:extLst>
              <a:ext uri="{FF2B5EF4-FFF2-40B4-BE49-F238E27FC236}">
                <a16:creationId xmlns:a16="http://schemas.microsoft.com/office/drawing/2014/main" id="{ECADA6AC-B840-20C9-5AB2-3A0CBDDF0D13}"/>
              </a:ext>
            </a:extLst>
          </p:cNvPr>
          <p:cNvSpPr txBox="1"/>
          <p:nvPr/>
        </p:nvSpPr>
        <p:spPr>
          <a:xfrm>
            <a:off x="436389" y="935727"/>
            <a:ext cx="10548796" cy="500040"/>
          </a:xfrm>
          <a:prstGeom prst="rect">
            <a:avLst/>
          </a:prstGeom>
        </p:spPr>
        <p:txBody>
          <a:bodyPr vert="horz" lIns="91440" tIns="45720" rIns="91440" bIns="45720" rtlCol="0" anchor="t">
            <a:noAutofit/>
          </a:bodyPr>
          <a:lstStyle/>
          <a:p>
            <a:r>
              <a:rPr lang="en-US" sz="2800" b="1" dirty="0">
                <a:latin typeface="Poppins SemiBold" panose="00000700000000000000" pitchFamily="2" charset="0"/>
                <a:cs typeface="Poppins SemiBold" panose="00000700000000000000" pitchFamily="2" charset="0"/>
              </a:rPr>
              <a:t>BENEFITS OF NORDEN INTELLIGENT SOLUTION</a:t>
            </a:r>
            <a:endParaRPr lang="en-IN" sz="2800" b="1" dirty="0">
              <a:solidFill>
                <a:schemeClr val="tx1">
                  <a:lumMod val="85000"/>
                  <a:lumOff val="15000"/>
                </a:schemeClr>
              </a:solidFill>
              <a:latin typeface="Poppins SemiBold" panose="00000700000000000000" pitchFamily="2" charset="0"/>
              <a:ea typeface="Tahoma" panose="020B0604030504040204" pitchFamily="34" charset="0"/>
              <a:cs typeface="Poppins SemiBold" panose="00000700000000000000" pitchFamily="2" charset="0"/>
            </a:endParaRPr>
          </a:p>
        </p:txBody>
      </p:sp>
      <p:sp>
        <p:nvSpPr>
          <p:cNvPr id="2" name="TextBox 1">
            <a:extLst>
              <a:ext uri="{FF2B5EF4-FFF2-40B4-BE49-F238E27FC236}">
                <a16:creationId xmlns:a16="http://schemas.microsoft.com/office/drawing/2014/main" id="{C5AC55DD-E840-B368-BE4C-B1150F058C69}"/>
              </a:ext>
            </a:extLst>
          </p:cNvPr>
          <p:cNvSpPr txBox="1"/>
          <p:nvPr/>
        </p:nvSpPr>
        <p:spPr>
          <a:xfrm>
            <a:off x="1083271" y="1942354"/>
            <a:ext cx="7162096" cy="4478405"/>
          </a:xfrm>
          <a:prstGeom prst="rect">
            <a:avLst/>
          </a:prstGeom>
          <a:noFill/>
        </p:spPr>
        <p:txBody>
          <a:bodyPr wrap="square">
            <a:spAutoFit/>
          </a:bodyPr>
          <a:lstStyle/>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Reduces downtime by proactively identifying and resolving issues for seamless network performance.</a:t>
            </a:r>
          </a:p>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Automates processes to eliminate manual errors, streamline workflows, and enhance productivity.</a:t>
            </a:r>
            <a:r>
              <a:rPr lang="en-GB" sz="1400" dirty="0">
                <a:solidFill>
                  <a:srgbClr val="000000"/>
                </a:solidFill>
                <a:latin typeface="Poppins" panose="00000500000000000000" pitchFamily="2" charset="0"/>
                <a:cs typeface="Poppins" panose="00000500000000000000" pitchFamily="2" charset="0"/>
              </a:rPr>
              <a:t> </a:t>
            </a:r>
          </a:p>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Supports diverse network topologies for flexible and efficient integration.</a:t>
            </a:r>
          </a:p>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Lowers management and maintenance costs by minimizing reliance on manual interventions.</a:t>
            </a:r>
          </a:p>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Optimizes resource utilization to maximize the value of IT assets.</a:t>
            </a:r>
          </a:p>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Reduces power consumption through intelligent resource allocation, lowering operational expenses.</a:t>
            </a:r>
          </a:p>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Contributes to sustainability by minimizing environmental impact.</a:t>
            </a:r>
          </a:p>
          <a:p>
            <a:pPr algn="just">
              <a:lnSpc>
                <a:spcPct val="150000"/>
              </a:lnSpc>
              <a:spcAft>
                <a:spcPts val="600"/>
              </a:spcAft>
            </a:pPr>
            <a:endParaRPr lang="en-GB"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21498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A6DE98-DC4C-BF0D-1D30-4929AA7D9529}"/>
              </a:ext>
            </a:extLst>
          </p:cNvPr>
          <p:cNvSpPr/>
          <p:nvPr/>
        </p:nvSpPr>
        <p:spPr>
          <a:xfrm>
            <a:off x="0" y="804231"/>
            <a:ext cx="242371" cy="771181"/>
          </a:xfrm>
          <a:prstGeom prst="rect">
            <a:avLst/>
          </a:prstGeom>
          <a:solidFill>
            <a:srgbClr val="E41D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a:extLst>
              <a:ext uri="{FF2B5EF4-FFF2-40B4-BE49-F238E27FC236}">
                <a16:creationId xmlns:a16="http://schemas.microsoft.com/office/drawing/2014/main" id="{ECADA6AC-B840-20C9-5AB2-3A0CBDDF0D13}"/>
              </a:ext>
            </a:extLst>
          </p:cNvPr>
          <p:cNvSpPr txBox="1"/>
          <p:nvPr/>
        </p:nvSpPr>
        <p:spPr>
          <a:xfrm>
            <a:off x="436389" y="935727"/>
            <a:ext cx="10548796" cy="500040"/>
          </a:xfrm>
          <a:prstGeom prst="rect">
            <a:avLst/>
          </a:prstGeom>
        </p:spPr>
        <p:txBody>
          <a:bodyPr vert="horz" lIns="91440" tIns="45720" rIns="91440" bIns="45720" rtlCol="0" anchor="t">
            <a:noAutofit/>
          </a:bodyPr>
          <a:lstStyle/>
          <a:p>
            <a:r>
              <a:rPr lang="en-US" sz="2800" b="1" dirty="0">
                <a:latin typeface="Poppins SemiBold" panose="00000700000000000000" pitchFamily="2" charset="0"/>
                <a:cs typeface="Poppins SemiBold" panose="00000700000000000000" pitchFamily="2" charset="0"/>
              </a:rPr>
              <a:t>INTELLIGENT HARDWARE FEATURES</a:t>
            </a:r>
            <a:endParaRPr lang="en-US" sz="2400" dirty="0">
              <a:latin typeface="Poppins SemiBold" panose="00000700000000000000" pitchFamily="2" charset="0"/>
              <a:cs typeface="Poppins SemiBold" panose="00000700000000000000" pitchFamily="2" charset="0"/>
            </a:endParaRPr>
          </a:p>
        </p:txBody>
      </p:sp>
      <p:sp>
        <p:nvSpPr>
          <p:cNvPr id="2" name="TextBox 1">
            <a:extLst>
              <a:ext uri="{FF2B5EF4-FFF2-40B4-BE49-F238E27FC236}">
                <a16:creationId xmlns:a16="http://schemas.microsoft.com/office/drawing/2014/main" id="{C5AC55DD-E840-B368-BE4C-B1150F058C69}"/>
              </a:ext>
            </a:extLst>
          </p:cNvPr>
          <p:cNvSpPr txBox="1"/>
          <p:nvPr/>
        </p:nvSpPr>
        <p:spPr>
          <a:xfrm>
            <a:off x="1072723" y="1953847"/>
            <a:ext cx="8260463" cy="4236544"/>
          </a:xfrm>
          <a:prstGeom prst="rect">
            <a:avLst/>
          </a:prstGeom>
          <a:noFill/>
        </p:spPr>
        <p:txBody>
          <a:bodyPr wrap="square">
            <a:spAutoFit/>
          </a:bodyPr>
          <a:lstStyle/>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Designed to support both cross-connect and interconnect network topologies, accommodating copper, fiber, and hybrid solutions with data rates of 10 Gbps, 40 Gbps, and 100 Gbps. </a:t>
            </a:r>
          </a:p>
          <a:p>
            <a:pPr marL="342900" indent="-342900" algn="just">
              <a:lnSpc>
                <a:spcPct val="150000"/>
              </a:lnSpc>
              <a:spcAft>
                <a:spcPts val="600"/>
              </a:spcAft>
              <a:buBlip>
                <a:blip r:embed="rId2"/>
              </a:buBlip>
            </a:pPr>
            <a:r>
              <a:rPr lang="en-US" sz="1400" dirty="0">
                <a:latin typeface="Poppins" panose="00000500000000000000" pitchFamily="2" charset="0"/>
                <a:cs typeface="Poppins" panose="00000500000000000000" pitchFamily="2" charset="0"/>
              </a:rPr>
              <a:t>It features a space-efficient 0U rack design, enabling unlimited port scalability.</a:t>
            </a:r>
          </a:p>
          <a:p>
            <a:pPr marL="342900" indent="-342900" algn="just">
              <a:lnSpc>
                <a:spcPct val="150000"/>
              </a:lnSpc>
              <a:spcAft>
                <a:spcPts val="600"/>
              </a:spcAft>
              <a:buBlip>
                <a:blip r:embed="rId2"/>
              </a:buBlip>
            </a:pPr>
            <a:r>
              <a:rPr lang="en-IN" sz="1400" dirty="0">
                <a:latin typeface="Poppins SemiBold" panose="00000700000000000000" pitchFamily="2" charset="0"/>
                <a:cs typeface="Poppins SemiBold" panose="00000700000000000000" pitchFamily="2" charset="0"/>
              </a:rPr>
              <a:t>Key Features :</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Supports interconnect and combined cross-connect configurations.</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Smart ID Key technology stores link data (switches, racks, cables, revisions).</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Rack lights and LED indicators guide technicians and signal make/break status.</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Advanced management frames and Zero-U collector installation for efficient handling.</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Integration with environmental controllers and sensors.</a:t>
            </a:r>
          </a:p>
          <a:p>
            <a:pPr marL="800100" lvl="1" indent="-342900" algn="just">
              <a:lnSpc>
                <a:spcPct val="150000"/>
              </a:lnSpc>
              <a:spcAft>
                <a:spcPts val="600"/>
              </a:spcAft>
              <a:buBlip>
                <a:blip r:embed="rId2"/>
              </a:buBlip>
            </a:pPr>
            <a:r>
              <a:rPr lang="en-US" sz="1200" dirty="0">
                <a:latin typeface="Poppins" panose="00000500000000000000" pitchFamily="2" charset="0"/>
                <a:cs typeface="Poppins" panose="00000500000000000000" pitchFamily="2" charset="0"/>
              </a:rPr>
              <a:t>High security with auto-detection of new or moved components and audible alerts for unauthorized operations.</a:t>
            </a:r>
            <a:endParaRPr lang="en-GB" sz="1200"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151504293"/>
      </p:ext>
    </p:extLst>
  </p:cSld>
  <p:clrMapOvr>
    <a:masterClrMapping/>
  </p:clrMapOvr>
</p:sld>
</file>

<file path=ppt/theme/theme1.xml><?xml version="1.0" encoding="utf-8"?>
<a:theme xmlns:a="http://schemas.openxmlformats.org/drawingml/2006/main" name="Norde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den Template" id="{3D1820A0-BA12-40E5-B434-43E121B96E2B}" vid="{84361D82-6AC7-400B-9B4E-5E923C2374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Norden Datacentre Solution</Template>
  <TotalTime>1557</TotalTime>
  <Words>2394</Words>
  <Application>Microsoft Office PowerPoint</Application>
  <PresentationFormat>Widescreen</PresentationFormat>
  <Paragraphs>233</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Norden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Poornima Nair</dc:creator>
  <cp:lastModifiedBy>Praveen Kumar</cp:lastModifiedBy>
  <cp:revision>24</cp:revision>
  <dcterms:created xsi:type="dcterms:W3CDTF">2024-09-11T07:52:56Z</dcterms:created>
  <dcterms:modified xsi:type="dcterms:W3CDTF">2025-08-25T11:50:56Z</dcterms:modified>
</cp:coreProperties>
</file>